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0287000" cy="10287000"/>
  <p:notesSz cx="6858000" cy="9144000"/>
  <p:embeddedFontLst>
    <p:embeddedFont>
      <p:font typeface="Belgrano" panose="020B0604020202020204" charset="0"/>
      <p:regular r:id="rId8"/>
    </p:embeddedFont>
    <p:embeddedFont>
      <p:font typeface="Belleza" panose="020B0604020202020204" charset="0"/>
      <p:regular r:id="rId9"/>
    </p:embeddedFont>
    <p:embeddedFont>
      <p:font typeface="Josefin Sans Bold" pitchFamily="2" charset="0"/>
      <p:regular r:id="rId10"/>
      <p:boldItalic r:id="rId11"/>
    </p:embeddedFont>
    <p:embeddedFont>
      <p:font typeface="Six Caps"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22" autoAdjust="0"/>
  </p:normalViewPr>
  <p:slideViewPr>
    <p:cSldViewPr>
      <p:cViewPr varScale="1">
        <p:scale>
          <a:sx n="57" d="100"/>
          <a:sy n="57" d="100"/>
        </p:scale>
        <p:origin x="1164"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ED8C8"/>
        </a:solidFill>
        <a:effectLst/>
      </p:bgPr>
    </p:bg>
    <p:spTree>
      <p:nvGrpSpPr>
        <p:cNvPr id="1" name=""/>
        <p:cNvGrpSpPr/>
        <p:nvPr/>
      </p:nvGrpSpPr>
      <p:grpSpPr>
        <a:xfrm>
          <a:off x="0" y="0"/>
          <a:ext cx="0" cy="0"/>
          <a:chOff x="0" y="0"/>
          <a:chExt cx="0" cy="0"/>
        </a:xfrm>
      </p:grpSpPr>
      <p:sp>
        <p:nvSpPr>
          <p:cNvPr id="2" name="Freeform 2"/>
          <p:cNvSpPr/>
          <p:nvPr/>
        </p:nvSpPr>
        <p:spPr>
          <a:xfrm rot="-401281">
            <a:off x="-199434" y="548901"/>
            <a:ext cx="9896214" cy="8044182"/>
          </a:xfrm>
          <a:custGeom>
            <a:avLst/>
            <a:gdLst/>
            <a:ahLst/>
            <a:cxnLst/>
            <a:rect l="l" t="t" r="r" b="b"/>
            <a:pathLst>
              <a:path w="9896214" h="8044182">
                <a:moveTo>
                  <a:pt x="0" y="0"/>
                </a:moveTo>
                <a:lnTo>
                  <a:pt x="9896214" y="0"/>
                </a:lnTo>
                <a:lnTo>
                  <a:pt x="9896214" y="8044182"/>
                </a:lnTo>
                <a:lnTo>
                  <a:pt x="0" y="8044182"/>
                </a:lnTo>
                <a:lnTo>
                  <a:pt x="0" y="0"/>
                </a:lnTo>
                <a:close/>
              </a:path>
            </a:pathLst>
          </a:custGeom>
          <a:blipFill>
            <a:blip r:embed="rId2"/>
            <a:stretch>
              <a:fillRect l="-83" r="-83"/>
            </a:stretch>
          </a:blipFill>
          <a:ln cap="sq">
            <a:noFill/>
            <a:prstDash val="solid"/>
            <a:miter/>
          </a:ln>
        </p:spPr>
        <p:txBody>
          <a:bodyPr/>
          <a:lstStyle/>
          <a:p>
            <a:endParaRPr lang="da-DK"/>
          </a:p>
        </p:txBody>
      </p:sp>
      <p:sp>
        <p:nvSpPr>
          <p:cNvPr id="3" name="Freeform 3"/>
          <p:cNvSpPr/>
          <p:nvPr/>
        </p:nvSpPr>
        <p:spPr>
          <a:xfrm>
            <a:off x="6082488" y="343193"/>
            <a:ext cx="3556178" cy="2439307"/>
          </a:xfrm>
          <a:custGeom>
            <a:avLst/>
            <a:gdLst/>
            <a:ahLst/>
            <a:cxnLst/>
            <a:rect l="l" t="t" r="r" b="b"/>
            <a:pathLst>
              <a:path w="3556178" h="2439307">
                <a:moveTo>
                  <a:pt x="0" y="0"/>
                </a:moveTo>
                <a:lnTo>
                  <a:pt x="3556178" y="0"/>
                </a:lnTo>
                <a:lnTo>
                  <a:pt x="3556178" y="2439307"/>
                </a:lnTo>
                <a:lnTo>
                  <a:pt x="0" y="2439307"/>
                </a:lnTo>
                <a:lnTo>
                  <a:pt x="0" y="0"/>
                </a:lnTo>
                <a:close/>
              </a:path>
            </a:pathLst>
          </a:custGeom>
          <a:blipFill>
            <a:blip r:embed="rId3"/>
            <a:stretch>
              <a:fillRect t="-17729" b="-17729"/>
            </a:stretch>
          </a:blipFill>
        </p:spPr>
        <p:txBody>
          <a:bodyPr/>
          <a:lstStyle/>
          <a:p>
            <a:endParaRPr lang="da-DK"/>
          </a:p>
        </p:txBody>
      </p:sp>
      <p:sp>
        <p:nvSpPr>
          <p:cNvPr id="4" name="TextBox 4"/>
          <p:cNvSpPr txBox="1"/>
          <p:nvPr/>
        </p:nvSpPr>
        <p:spPr>
          <a:xfrm>
            <a:off x="753243" y="3068250"/>
            <a:ext cx="7990861" cy="2724977"/>
          </a:xfrm>
          <a:prstGeom prst="rect">
            <a:avLst/>
          </a:prstGeom>
        </p:spPr>
        <p:txBody>
          <a:bodyPr lIns="0" tIns="0" rIns="0" bIns="0" rtlCol="0" anchor="t">
            <a:spAutoFit/>
          </a:bodyPr>
          <a:lstStyle/>
          <a:p>
            <a:pPr algn="ctr">
              <a:lnSpc>
                <a:spcPts val="5248"/>
              </a:lnSpc>
            </a:pPr>
            <a:r>
              <a:rPr lang="en-US" sz="5831" dirty="0">
                <a:solidFill>
                  <a:srgbClr val="015E54"/>
                </a:solidFill>
                <a:latin typeface="Josefin Sans Bold"/>
              </a:rPr>
              <a:t>FORTÆLLINGER I GRUNDSKOLEN. </a:t>
            </a:r>
          </a:p>
          <a:p>
            <a:pPr algn="ctr">
              <a:lnSpc>
                <a:spcPts val="5248"/>
              </a:lnSpc>
            </a:pPr>
            <a:r>
              <a:rPr lang="en-US" sz="3600" dirty="0" err="1">
                <a:solidFill>
                  <a:srgbClr val="015E54"/>
                </a:solidFill>
                <a:latin typeface="Josefin Sans Bold"/>
              </a:rPr>
              <a:t>Pilotprojekt</a:t>
            </a:r>
            <a:r>
              <a:rPr lang="en-US" sz="3600" dirty="0">
                <a:solidFill>
                  <a:srgbClr val="015E54"/>
                </a:solidFill>
                <a:latin typeface="Josefin Sans Bold"/>
              </a:rPr>
              <a:t> April 2024</a:t>
            </a:r>
          </a:p>
          <a:p>
            <a:pPr algn="ctr">
              <a:lnSpc>
                <a:spcPts val="5248"/>
              </a:lnSpc>
            </a:pPr>
            <a:endParaRPr lang="en-US" sz="5831" dirty="0">
              <a:solidFill>
                <a:srgbClr val="015E54"/>
              </a:solidFill>
              <a:latin typeface="Josefin Sans Bold"/>
            </a:endParaRPr>
          </a:p>
        </p:txBody>
      </p:sp>
      <p:sp>
        <p:nvSpPr>
          <p:cNvPr id="5" name="Freeform 5"/>
          <p:cNvSpPr/>
          <p:nvPr/>
        </p:nvSpPr>
        <p:spPr>
          <a:xfrm>
            <a:off x="199261" y="8780181"/>
            <a:ext cx="1431789" cy="1295107"/>
          </a:xfrm>
          <a:custGeom>
            <a:avLst/>
            <a:gdLst/>
            <a:ahLst/>
            <a:cxnLst/>
            <a:rect l="l" t="t" r="r" b="b"/>
            <a:pathLst>
              <a:path w="2269989" h="2033532">
                <a:moveTo>
                  <a:pt x="0" y="0"/>
                </a:moveTo>
                <a:lnTo>
                  <a:pt x="2269989" y="0"/>
                </a:lnTo>
                <a:lnTo>
                  <a:pt x="2269989" y="2033532"/>
                </a:lnTo>
                <a:lnTo>
                  <a:pt x="0" y="2033532"/>
                </a:lnTo>
                <a:lnTo>
                  <a:pt x="0" y="0"/>
                </a:lnTo>
                <a:close/>
              </a:path>
            </a:pathLst>
          </a:custGeom>
          <a:blipFill>
            <a:blip r:embed="rId4"/>
            <a:stretch>
              <a:fillRect/>
            </a:stretch>
          </a:blipFill>
        </p:spPr>
        <p:txBody>
          <a:bodyPr/>
          <a:lstStyle/>
          <a:p>
            <a:endParaRPr lang="da-DK"/>
          </a:p>
        </p:txBody>
      </p:sp>
      <p:sp>
        <p:nvSpPr>
          <p:cNvPr id="6" name="TextBox 6"/>
          <p:cNvSpPr txBox="1"/>
          <p:nvPr/>
        </p:nvSpPr>
        <p:spPr>
          <a:xfrm>
            <a:off x="1153356" y="7165237"/>
            <a:ext cx="8218488" cy="2139304"/>
          </a:xfrm>
          <a:prstGeom prst="rect">
            <a:avLst/>
          </a:prstGeom>
        </p:spPr>
        <p:txBody>
          <a:bodyPr lIns="0" tIns="0" rIns="0" bIns="0" rtlCol="0" anchor="t">
            <a:spAutoFit/>
          </a:bodyPr>
          <a:lstStyle/>
          <a:p>
            <a:pPr>
              <a:lnSpc>
                <a:spcPts val="2202"/>
              </a:lnSpc>
              <a:spcBef>
                <a:spcPct val="0"/>
              </a:spcBef>
            </a:pPr>
            <a:r>
              <a:rPr lang="en-US" sz="1573" spc="157" dirty="0">
                <a:solidFill>
                  <a:srgbClr val="015E54"/>
                </a:solidFill>
                <a:latin typeface="Josefin Sans Bold"/>
              </a:rPr>
              <a:t>KORT UDGAVE AF STUD.MAG. LISE STENHØJ MORTENSENS RAPPORT.</a:t>
            </a:r>
          </a:p>
          <a:p>
            <a:pPr>
              <a:lnSpc>
                <a:spcPts val="2202"/>
              </a:lnSpc>
              <a:spcBef>
                <a:spcPct val="0"/>
              </a:spcBef>
            </a:pPr>
            <a:r>
              <a:rPr lang="en-US" sz="1573" spc="157" dirty="0" err="1">
                <a:solidFill>
                  <a:srgbClr val="015E54"/>
                </a:solidFill>
                <a:latin typeface="Josefin Sans Bold"/>
              </a:rPr>
              <a:t>Vejleder</a:t>
            </a:r>
            <a:r>
              <a:rPr lang="en-US" sz="1573" spc="157" dirty="0">
                <a:solidFill>
                  <a:srgbClr val="015E54"/>
                </a:solidFill>
                <a:latin typeface="Josefin Sans Bold"/>
              </a:rPr>
              <a:t>: </a:t>
            </a:r>
            <a:r>
              <a:rPr lang="en-US" sz="1573" spc="157" dirty="0" err="1">
                <a:solidFill>
                  <a:srgbClr val="015E54"/>
                </a:solidFill>
                <a:latin typeface="Josefin Sans Bold"/>
              </a:rPr>
              <a:t>Lektor</a:t>
            </a:r>
            <a:r>
              <a:rPr lang="en-US" sz="1573" spc="157" dirty="0">
                <a:solidFill>
                  <a:srgbClr val="015E54"/>
                </a:solidFill>
                <a:latin typeface="Josefin Sans Bold"/>
              </a:rPr>
              <a:t> PH.D. TINA HØEGH, SYDDANSK UNIVERSITET.</a:t>
            </a:r>
          </a:p>
          <a:p>
            <a:pPr>
              <a:lnSpc>
                <a:spcPts val="2202"/>
              </a:lnSpc>
              <a:spcBef>
                <a:spcPct val="0"/>
              </a:spcBef>
            </a:pPr>
            <a:endParaRPr lang="en-US" sz="1573" spc="157" dirty="0">
              <a:solidFill>
                <a:srgbClr val="015E54"/>
              </a:solidFill>
              <a:latin typeface="Josefin Sans Bold"/>
            </a:endParaRPr>
          </a:p>
          <a:p>
            <a:pPr>
              <a:lnSpc>
                <a:spcPts val="2202"/>
              </a:lnSpc>
              <a:spcBef>
                <a:spcPct val="0"/>
              </a:spcBef>
            </a:pPr>
            <a:endParaRPr lang="en-US" sz="1573" spc="157" dirty="0">
              <a:solidFill>
                <a:srgbClr val="015E54"/>
              </a:solidFill>
              <a:latin typeface="Josefin Sans Bold"/>
            </a:endParaRPr>
          </a:p>
          <a:p>
            <a:pPr algn="r"/>
            <a:r>
              <a:rPr lang="en-US" sz="2400" spc="157" dirty="0">
                <a:solidFill>
                  <a:srgbClr val="015E54"/>
                </a:solidFill>
                <a:latin typeface="Josefin Sans Bold" pitchFamily="2" charset="0"/>
              </a:rPr>
              <a:t>				</a:t>
            </a:r>
            <a:r>
              <a:rPr lang="en-US" sz="2400" spc="157" dirty="0" err="1">
                <a:solidFill>
                  <a:srgbClr val="015E54"/>
                </a:solidFill>
                <a:latin typeface="Josefin Sans Bold" pitchFamily="2" charset="0"/>
              </a:rPr>
              <a:t>Projektet</a:t>
            </a:r>
            <a:r>
              <a:rPr lang="en-US" sz="2400" spc="157" dirty="0">
                <a:solidFill>
                  <a:srgbClr val="015E54"/>
                </a:solidFill>
                <a:latin typeface="Josefin Sans Bold" pitchFamily="2" charset="0"/>
              </a:rPr>
              <a:t> er </a:t>
            </a:r>
            <a:r>
              <a:rPr lang="en-US" sz="2400" spc="157" dirty="0" err="1">
                <a:solidFill>
                  <a:srgbClr val="015E54"/>
                </a:solidFill>
                <a:latin typeface="Josefin Sans Bold" pitchFamily="2" charset="0"/>
              </a:rPr>
              <a:t>støttet</a:t>
            </a:r>
            <a:r>
              <a:rPr lang="en-US" sz="2400" spc="157" dirty="0">
                <a:solidFill>
                  <a:srgbClr val="015E54"/>
                </a:solidFill>
                <a:latin typeface="Josefin Sans Bold" pitchFamily="2" charset="0"/>
              </a:rPr>
              <a:t> </a:t>
            </a:r>
            <a:r>
              <a:rPr lang="en-US" sz="2400" spc="157" dirty="0" err="1">
                <a:solidFill>
                  <a:srgbClr val="015E54"/>
                </a:solidFill>
                <a:latin typeface="Josefin Sans Bold" pitchFamily="2" charset="0"/>
              </a:rPr>
              <a:t>af</a:t>
            </a:r>
            <a:r>
              <a:rPr lang="en-US" sz="2400" spc="157" dirty="0">
                <a:solidFill>
                  <a:srgbClr val="015E54"/>
                </a:solidFill>
                <a:latin typeface="Josefin Sans Bold" pitchFamily="2" charset="0"/>
              </a:rPr>
              <a:t>; </a:t>
            </a:r>
          </a:p>
          <a:p>
            <a:pPr algn="r"/>
            <a:r>
              <a:rPr lang="da-DK" sz="2400" dirty="0">
                <a:effectLst/>
                <a:latin typeface="Josefin Sans Bold" pitchFamily="2" charset="0"/>
                <a:ea typeface="Aptos" panose="020B0004020202020204" pitchFamily="34" charset="0"/>
                <a:cs typeface="Aptos" panose="020B0004020202020204" pitchFamily="34" charset="0"/>
              </a:rPr>
              <a:t>	Halbergs Familiefond, SEAF og </a:t>
            </a:r>
            <a:r>
              <a:rPr lang="da-DK" sz="2400" dirty="0" err="1">
                <a:effectLst/>
                <a:latin typeface="Josefin Sans Bold" pitchFamily="2" charset="0"/>
                <a:ea typeface="Aptos" panose="020B0004020202020204" pitchFamily="34" charset="0"/>
                <a:cs typeface="Aptos" panose="020B0004020202020204" pitchFamily="34" charset="0"/>
              </a:rPr>
              <a:t>Fehrs</a:t>
            </a:r>
            <a:r>
              <a:rPr lang="da-DK" sz="2400" dirty="0">
                <a:effectLst/>
                <a:latin typeface="Josefin Sans Bold" pitchFamily="2" charset="0"/>
                <a:ea typeface="Aptos" panose="020B0004020202020204" pitchFamily="34" charset="0"/>
                <a:cs typeface="Aptos" panose="020B0004020202020204" pitchFamily="34" charset="0"/>
              </a:rPr>
              <a:t> Fond. TAK! </a:t>
            </a:r>
          </a:p>
          <a:p>
            <a:pPr>
              <a:lnSpc>
                <a:spcPts val="2202"/>
              </a:lnSpc>
              <a:spcBef>
                <a:spcPct val="0"/>
              </a:spcBef>
            </a:pPr>
            <a:r>
              <a:rPr lang="en-US" sz="1573" spc="157" dirty="0">
                <a:solidFill>
                  <a:srgbClr val="015E54"/>
                </a:solidFill>
                <a:latin typeface="Josefin Sans Bold"/>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D8C8"/>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0367786" cy="10341802"/>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15E54"/>
            </a:solidFill>
          </p:spPr>
          <p:txBody>
            <a:bodyPr/>
            <a:lstStyle/>
            <a:p>
              <a:endParaRPr lang="da-DK"/>
            </a:p>
          </p:txBody>
        </p:sp>
      </p:grpSp>
      <p:grpSp>
        <p:nvGrpSpPr>
          <p:cNvPr id="4" name="Group 4"/>
          <p:cNvGrpSpPr>
            <a:grpSpLocks noChangeAspect="1"/>
          </p:cNvGrpSpPr>
          <p:nvPr/>
        </p:nvGrpSpPr>
        <p:grpSpPr>
          <a:xfrm>
            <a:off x="967299" y="1028700"/>
            <a:ext cx="8433187" cy="8433187"/>
            <a:chOff x="0" y="0"/>
            <a:chExt cx="6350000" cy="6350000"/>
          </a:xfrm>
        </p:grpSpPr>
        <p:sp>
          <p:nvSpPr>
            <p:cNvPr id="5" name="Freeform 5"/>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DFDFD"/>
            </a:solidFill>
          </p:spPr>
          <p:txBody>
            <a:bodyPr/>
            <a:lstStyle/>
            <a:p>
              <a:endParaRPr lang="da-DK"/>
            </a:p>
          </p:txBody>
        </p:sp>
      </p:grpSp>
      <p:grpSp>
        <p:nvGrpSpPr>
          <p:cNvPr id="6" name="Group 6"/>
          <p:cNvGrpSpPr/>
          <p:nvPr/>
        </p:nvGrpSpPr>
        <p:grpSpPr>
          <a:xfrm>
            <a:off x="1028700" y="1844268"/>
            <a:ext cx="8068907" cy="5741386"/>
            <a:chOff x="0" y="0"/>
            <a:chExt cx="10758543" cy="7655182"/>
          </a:xfrm>
        </p:grpSpPr>
        <p:sp>
          <p:nvSpPr>
            <p:cNvPr id="7" name="TextBox 7"/>
            <p:cNvSpPr txBox="1"/>
            <p:nvPr/>
          </p:nvSpPr>
          <p:spPr>
            <a:xfrm>
              <a:off x="1260712" y="2843609"/>
              <a:ext cx="8169418" cy="4811572"/>
            </a:xfrm>
            <a:prstGeom prst="rect">
              <a:avLst/>
            </a:prstGeom>
          </p:spPr>
          <p:txBody>
            <a:bodyPr lIns="0" tIns="0" rIns="0" bIns="0" rtlCol="0" anchor="t">
              <a:spAutoFit/>
            </a:bodyPr>
            <a:lstStyle/>
            <a:p>
              <a:pPr>
                <a:lnSpc>
                  <a:spcPts val="4322"/>
                </a:lnSpc>
              </a:pPr>
              <a:r>
                <a:rPr lang="en-US" sz="3087" spc="308">
                  <a:solidFill>
                    <a:srgbClr val="015E54"/>
                  </a:solidFill>
                  <a:latin typeface="Belgrano"/>
                </a:rPr>
                <a:t>HVEM</a:t>
              </a:r>
            </a:p>
            <a:p>
              <a:pPr>
                <a:lnSpc>
                  <a:spcPts val="1663"/>
                </a:lnSpc>
              </a:pPr>
              <a:r>
                <a:rPr lang="en-US" sz="1187" spc="118">
                  <a:solidFill>
                    <a:srgbClr val="015E54"/>
                  </a:solidFill>
                  <a:latin typeface="Belgrano"/>
                </a:rPr>
                <a:t>Fortællere i Danmark, FIDA, er en forening og et netværk for fortællere i hele landet. FIDA har taget initiativ til en bevægelse, der arbejder på at få den danske folkeskoles lærere til at inddrage</a:t>
              </a:r>
            </a:p>
            <a:p>
              <a:pPr>
                <a:lnSpc>
                  <a:spcPts val="1663"/>
                </a:lnSpc>
              </a:pPr>
              <a:r>
                <a:rPr lang="en-US" sz="1187" spc="118">
                  <a:solidFill>
                    <a:srgbClr val="015E54"/>
                  </a:solidFill>
                  <a:latin typeface="Belgrano"/>
                </a:rPr>
                <a:t>mere mundtlighed i undervisningen og på at få eleverne til at bruge mundtlighed på en reflekteret måde. En arbejdsgruppe har sat flere initiativer i gang for at indhente erfaringer og evidens fra</a:t>
              </a:r>
            </a:p>
            <a:p>
              <a:pPr>
                <a:lnSpc>
                  <a:spcPts val="1663"/>
                </a:lnSpc>
              </a:pPr>
              <a:r>
                <a:rPr lang="en-US" sz="1187" spc="118">
                  <a:solidFill>
                    <a:srgbClr val="015E54"/>
                  </a:solidFill>
                  <a:latin typeface="Belgrano"/>
                </a:rPr>
                <a:t>skolerne. Denne rapport handler om et pilotprojekt i Svendborg kommune, der løb fra oktober 2023 til februar 2024, `Svendborg som fortællende kommune`. Her deltog indskoling og mellemtrin fra tre af byens skoler. Et hold fortællere fra Svendborg Fortælleværksted fortalte historier på skolerne. </a:t>
              </a:r>
            </a:p>
            <a:p>
              <a:pPr>
                <a:lnSpc>
                  <a:spcPts val="1253"/>
                </a:lnSpc>
              </a:pPr>
              <a:endParaRPr lang="en-US" sz="1187" spc="118">
                <a:solidFill>
                  <a:srgbClr val="015E54"/>
                </a:solidFill>
                <a:latin typeface="Belgrano"/>
              </a:endParaRPr>
            </a:p>
          </p:txBody>
        </p:sp>
        <p:sp>
          <p:nvSpPr>
            <p:cNvPr id="8" name="TextBox 8"/>
            <p:cNvSpPr txBox="1"/>
            <p:nvPr/>
          </p:nvSpPr>
          <p:spPr>
            <a:xfrm>
              <a:off x="0" y="-19050"/>
              <a:ext cx="10758543" cy="2373215"/>
            </a:xfrm>
            <a:prstGeom prst="rect">
              <a:avLst/>
            </a:prstGeom>
          </p:spPr>
          <p:txBody>
            <a:bodyPr lIns="0" tIns="0" rIns="0" bIns="0" rtlCol="0" anchor="t">
              <a:spAutoFit/>
            </a:bodyPr>
            <a:lstStyle/>
            <a:p>
              <a:pPr algn="ctr">
                <a:lnSpc>
                  <a:spcPts val="2111"/>
                </a:lnSpc>
              </a:pPr>
              <a:r>
                <a:rPr lang="en-US" sz="1624">
                  <a:solidFill>
                    <a:srgbClr val="015E54"/>
                  </a:solidFill>
                  <a:latin typeface="Belgrano"/>
                </a:rPr>
                <a:t>Fra rapporten: </a:t>
              </a:r>
            </a:p>
            <a:p>
              <a:pPr algn="ctr">
                <a:lnSpc>
                  <a:spcPts val="3021"/>
                </a:lnSpc>
              </a:pPr>
              <a:r>
                <a:rPr lang="en-US" sz="2324">
                  <a:solidFill>
                    <a:srgbClr val="015E54"/>
                  </a:solidFill>
                  <a:latin typeface="Belgrano"/>
                </a:rPr>
                <a:t>”Efter fortællingen er </a:t>
              </a:r>
            </a:p>
            <a:p>
              <a:pPr algn="ctr">
                <a:lnSpc>
                  <a:spcPts val="3021"/>
                </a:lnSpc>
              </a:pPr>
              <a:r>
                <a:rPr lang="en-US" sz="2324">
                  <a:solidFill>
                    <a:srgbClr val="015E54"/>
                  </a:solidFill>
                  <a:latin typeface="Belgrano"/>
                </a:rPr>
                <a:t>der mange elever, som har spørgsmål </a:t>
              </a:r>
            </a:p>
            <a:p>
              <a:pPr algn="ctr">
                <a:lnSpc>
                  <a:spcPts val="3021"/>
                </a:lnSpc>
              </a:pPr>
              <a:r>
                <a:rPr lang="en-US" sz="2324">
                  <a:solidFill>
                    <a:srgbClr val="015E54"/>
                  </a:solidFill>
                  <a:latin typeface="Belgrano"/>
                </a:rPr>
                <a:t>til historien, og nogle begynder også at </a:t>
              </a:r>
            </a:p>
            <a:p>
              <a:pPr algn="ctr">
                <a:lnSpc>
                  <a:spcPts val="3021"/>
                </a:lnSpc>
              </a:pPr>
              <a:r>
                <a:rPr lang="en-US" sz="2324">
                  <a:solidFill>
                    <a:srgbClr val="015E54"/>
                  </a:solidFill>
                  <a:latin typeface="Belgrano"/>
                </a:rPr>
                <a:t>fortælle egne historier.”</a:t>
              </a:r>
            </a:p>
          </p:txBody>
        </p:sp>
      </p:grpSp>
      <p:sp>
        <p:nvSpPr>
          <p:cNvPr id="9" name="Freeform 9"/>
          <p:cNvSpPr/>
          <p:nvPr/>
        </p:nvSpPr>
        <p:spPr>
          <a:xfrm>
            <a:off x="4196917" y="5948507"/>
            <a:ext cx="6536778" cy="5534006"/>
          </a:xfrm>
          <a:custGeom>
            <a:avLst/>
            <a:gdLst/>
            <a:ahLst/>
            <a:cxnLst/>
            <a:rect l="l" t="t" r="r" b="b"/>
            <a:pathLst>
              <a:path w="6536778" h="5534006">
                <a:moveTo>
                  <a:pt x="0" y="0"/>
                </a:moveTo>
                <a:lnTo>
                  <a:pt x="6536778" y="0"/>
                </a:lnTo>
                <a:lnTo>
                  <a:pt x="6536778" y="5534006"/>
                </a:lnTo>
                <a:lnTo>
                  <a:pt x="0" y="5534006"/>
                </a:lnTo>
                <a:lnTo>
                  <a:pt x="0" y="0"/>
                </a:lnTo>
                <a:close/>
              </a:path>
            </a:pathLst>
          </a:custGeom>
          <a:blipFill>
            <a:blip r:embed="rId2"/>
            <a:stretch>
              <a:fillRect t="-1122" r="-25896"/>
            </a:stretch>
          </a:blipFill>
        </p:spPr>
        <p:txBody>
          <a:bodyPr/>
          <a:lstStyle/>
          <a:p>
            <a:endParaRPr lang="da-DK"/>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ED8C8"/>
        </a:solidFill>
        <a:effectLst/>
      </p:bgPr>
    </p:bg>
    <p:spTree>
      <p:nvGrpSpPr>
        <p:cNvPr id="1" name=""/>
        <p:cNvGrpSpPr/>
        <p:nvPr/>
      </p:nvGrpSpPr>
      <p:grpSpPr>
        <a:xfrm>
          <a:off x="0" y="0"/>
          <a:ext cx="0" cy="0"/>
          <a:chOff x="0" y="0"/>
          <a:chExt cx="0" cy="0"/>
        </a:xfrm>
      </p:grpSpPr>
      <p:sp>
        <p:nvSpPr>
          <p:cNvPr id="2" name="TextBox 2"/>
          <p:cNvSpPr txBox="1"/>
          <p:nvPr/>
        </p:nvSpPr>
        <p:spPr>
          <a:xfrm>
            <a:off x="507105" y="1714433"/>
            <a:ext cx="9087149" cy="4474586"/>
          </a:xfrm>
          <a:prstGeom prst="rect">
            <a:avLst/>
          </a:prstGeom>
        </p:spPr>
        <p:txBody>
          <a:bodyPr lIns="0" tIns="0" rIns="0" bIns="0" rtlCol="0" anchor="t">
            <a:spAutoFit/>
          </a:bodyPr>
          <a:lstStyle/>
          <a:p>
            <a:pPr algn="just">
              <a:lnSpc>
                <a:spcPts val="4220"/>
              </a:lnSpc>
            </a:pPr>
            <a:r>
              <a:rPr lang="en-US" sz="3014">
                <a:solidFill>
                  <a:srgbClr val="000000"/>
                </a:solidFill>
                <a:latin typeface="Belleza"/>
              </a:rPr>
              <a:t>HVORFOR</a:t>
            </a:r>
          </a:p>
          <a:p>
            <a:pPr algn="just">
              <a:lnSpc>
                <a:spcPts val="3940"/>
              </a:lnSpc>
            </a:pPr>
            <a:endParaRPr lang="en-US" sz="3014">
              <a:solidFill>
                <a:srgbClr val="000000"/>
              </a:solidFill>
              <a:latin typeface="Belleza"/>
            </a:endParaRPr>
          </a:p>
          <a:p>
            <a:pPr algn="just">
              <a:lnSpc>
                <a:spcPts val="2318"/>
              </a:lnSpc>
              <a:spcBef>
                <a:spcPct val="0"/>
              </a:spcBef>
            </a:pPr>
            <a:r>
              <a:rPr lang="en-US" sz="1656">
                <a:solidFill>
                  <a:srgbClr val="000000"/>
                </a:solidFill>
                <a:latin typeface="Belleza"/>
              </a:rPr>
              <a:t>RAPPORTEN OMTALER OG HENVISER TIL INTERNATIONAL FORSKNING, DER VISER, AT MUNDTLIG FORTÆLLING KAN VÆRE MEDVIRKENDE TIL AT ENGAGERE ELEVER SAMT OG DERES HUKOMMELSE, ORDFORRÅD, OPMÆRKSOMHED OG KOMMUNIKATIONSEVNER. FORTÆLLING OG NARRATIVE KOMPETENCER KAN SKABE SAMMENHÆNG OG MENING OG FORSTÆRKE ELEVERNES EVNE TIL AT LYTTE OG FORSTÅ OG ØGE NYE PERSPEKTIVER I SAMSPIL MEDANDRE. FORTÆLLING KAN FORSTÆRKE ELEVERNES EVNE TIL AT KUNNE LYTTE OG FORSTÅ SAMT ØGE DERES EMPATI OG SOCIALE BEVIDSTHED. FORTÆLLING I SKOLEN KAN VÆRE ET SVAR PÅ FOLKESKOLENS MANGE UDFORDRINGER. FORTÆLLING KAN BENYTTES SOM INTRO ELLER EYE-OPENER I BEGYNDELSEN AF EN UNDERVISNINGSTIME ELLER FØR GENNEMGANG AF ET NYT</a:t>
            </a:r>
          </a:p>
          <a:p>
            <a:pPr algn="just">
              <a:lnSpc>
                <a:spcPts val="2318"/>
              </a:lnSpc>
              <a:spcBef>
                <a:spcPct val="0"/>
              </a:spcBef>
            </a:pPr>
            <a:r>
              <a:rPr lang="en-US" sz="1656">
                <a:solidFill>
                  <a:srgbClr val="000000"/>
                </a:solidFill>
                <a:latin typeface="Belleza"/>
              </a:rPr>
              <a:t>EMNE, OG DET I DE ALLERFLESTE AF FOLKESKOLENS FAG. FORTÆLLING ER ET RELATIVT ENKELT DIDAKTISK GREB, SOM LÆRERNE KAN LÆRE AT BENYTTE SIG AF – JA, MANGE LÆRERE GØR DET ALLEREDE – OG SOM OGSÅ ELEVERNE KAN LÆRE AT BENYTTE.</a:t>
            </a:r>
          </a:p>
        </p:txBody>
      </p:sp>
      <p:sp>
        <p:nvSpPr>
          <p:cNvPr id="3" name="Freeform 3"/>
          <p:cNvSpPr/>
          <p:nvPr/>
        </p:nvSpPr>
        <p:spPr>
          <a:xfrm>
            <a:off x="6076662" y="6756167"/>
            <a:ext cx="3517592" cy="3530833"/>
          </a:xfrm>
          <a:custGeom>
            <a:avLst/>
            <a:gdLst/>
            <a:ahLst/>
            <a:cxnLst/>
            <a:rect l="l" t="t" r="r" b="b"/>
            <a:pathLst>
              <a:path w="3517592" h="3530833">
                <a:moveTo>
                  <a:pt x="0" y="0"/>
                </a:moveTo>
                <a:lnTo>
                  <a:pt x="3517592" y="0"/>
                </a:lnTo>
                <a:lnTo>
                  <a:pt x="3517592" y="3530833"/>
                </a:lnTo>
                <a:lnTo>
                  <a:pt x="0" y="35308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a-DK"/>
          </a:p>
        </p:txBody>
      </p:sp>
      <p:sp>
        <p:nvSpPr>
          <p:cNvPr id="4" name="TextBox 4"/>
          <p:cNvSpPr txBox="1"/>
          <p:nvPr/>
        </p:nvSpPr>
        <p:spPr>
          <a:xfrm>
            <a:off x="507105" y="7381526"/>
            <a:ext cx="5569557" cy="2384138"/>
          </a:xfrm>
          <a:prstGeom prst="rect">
            <a:avLst/>
          </a:prstGeom>
        </p:spPr>
        <p:txBody>
          <a:bodyPr lIns="0" tIns="0" rIns="0" bIns="0" rtlCol="0" anchor="t">
            <a:spAutoFit/>
          </a:bodyPr>
          <a:lstStyle/>
          <a:p>
            <a:pPr algn="ctr">
              <a:lnSpc>
                <a:spcPts val="2115"/>
              </a:lnSpc>
            </a:pPr>
            <a:r>
              <a:rPr lang="en-US" sz="1511">
                <a:solidFill>
                  <a:srgbClr val="000000"/>
                </a:solidFill>
                <a:latin typeface="Belleza"/>
              </a:rPr>
              <a:t>FRA RAPPORTEN: </a:t>
            </a:r>
          </a:p>
          <a:p>
            <a:pPr algn="ctr">
              <a:lnSpc>
                <a:spcPts val="2395"/>
              </a:lnSpc>
            </a:pPr>
            <a:r>
              <a:rPr lang="en-US" sz="1711">
                <a:solidFill>
                  <a:srgbClr val="000000"/>
                </a:solidFill>
                <a:latin typeface="Belleza"/>
              </a:rPr>
              <a:t>”LÆRERENS BERETNING VIDNER OM, AT ELEVERNE HAR REFLEKTERET OVER FORTÆLLINGEN OG ØNSKET AT INDGÅ I DIALOG OM DEN. SAMTIDIG UDTRYKKER LÆREREN SIG OGSÅ POSITIVT OM, AT FORTÆLLINGER ER EN MÅDE AT ARBEJDE MED ELEVERNES SELVFORSTÅELSE OG PERSPEKTIVER PÅ.”</a:t>
            </a:r>
          </a:p>
          <a:p>
            <a:pPr algn="ctr">
              <a:lnSpc>
                <a:spcPts val="2815"/>
              </a:lnSpc>
              <a:spcBef>
                <a:spcPct val="0"/>
              </a:spcBef>
            </a:pPr>
            <a:r>
              <a:rPr lang="en-US" sz="2011">
                <a:solidFill>
                  <a:srgbClr val="000000"/>
                </a:solidFill>
                <a:latin typeface="Belleza"/>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D8C8"/>
        </a:solidFill>
        <a:effectLst/>
      </p:bgPr>
    </p:bg>
    <p:spTree>
      <p:nvGrpSpPr>
        <p:cNvPr id="1" name=""/>
        <p:cNvGrpSpPr/>
        <p:nvPr/>
      </p:nvGrpSpPr>
      <p:grpSpPr>
        <a:xfrm>
          <a:off x="0" y="0"/>
          <a:ext cx="0" cy="0"/>
          <a:chOff x="0" y="0"/>
          <a:chExt cx="0" cy="0"/>
        </a:xfrm>
      </p:grpSpPr>
      <p:grpSp>
        <p:nvGrpSpPr>
          <p:cNvPr id="2" name="Group 2"/>
          <p:cNvGrpSpPr/>
          <p:nvPr/>
        </p:nvGrpSpPr>
        <p:grpSpPr>
          <a:xfrm>
            <a:off x="6438902" y="5829300"/>
            <a:ext cx="4824993" cy="5309963"/>
            <a:chOff x="-16750" y="179159"/>
            <a:chExt cx="1099123" cy="1116235"/>
          </a:xfrm>
        </p:grpSpPr>
        <p:sp>
          <p:nvSpPr>
            <p:cNvPr id="3" name="Freeform 3"/>
            <p:cNvSpPr/>
            <p:nvPr/>
          </p:nvSpPr>
          <p:spPr>
            <a:xfrm>
              <a:off x="-16750" y="179159"/>
              <a:ext cx="1099123" cy="1116235"/>
            </a:xfrm>
            <a:custGeom>
              <a:avLst/>
              <a:gdLst/>
              <a:ahLst/>
              <a:cxnLst/>
              <a:rect l="l" t="t" r="r" b="b"/>
              <a:pathLst>
                <a:path w="1099123" h="1060171">
                  <a:moveTo>
                    <a:pt x="549562" y="0"/>
                  </a:moveTo>
                  <a:cubicBezTo>
                    <a:pt x="246047" y="0"/>
                    <a:pt x="0" y="237327"/>
                    <a:pt x="0" y="530085"/>
                  </a:cubicBezTo>
                  <a:cubicBezTo>
                    <a:pt x="0" y="822843"/>
                    <a:pt x="246047" y="1060171"/>
                    <a:pt x="549562" y="1060171"/>
                  </a:cubicBezTo>
                  <a:cubicBezTo>
                    <a:pt x="853076" y="1060171"/>
                    <a:pt x="1099123" y="822843"/>
                    <a:pt x="1099123" y="530085"/>
                  </a:cubicBezTo>
                  <a:cubicBezTo>
                    <a:pt x="1099123" y="237327"/>
                    <a:pt x="853076" y="0"/>
                    <a:pt x="549562" y="0"/>
                  </a:cubicBezTo>
                  <a:close/>
                </a:path>
              </a:pathLst>
            </a:custGeom>
            <a:blipFill>
              <a:blip r:embed="rId2"/>
              <a:stretch>
                <a:fillRect l="-32090" r="-32090"/>
              </a:stretch>
            </a:blipFill>
          </p:spPr>
          <p:txBody>
            <a:bodyPr/>
            <a:lstStyle/>
            <a:p>
              <a:endParaRPr lang="da-DK"/>
            </a:p>
          </p:txBody>
        </p:sp>
      </p:grpSp>
      <p:sp>
        <p:nvSpPr>
          <p:cNvPr id="4" name="TextBox 4"/>
          <p:cNvSpPr txBox="1"/>
          <p:nvPr/>
        </p:nvSpPr>
        <p:spPr>
          <a:xfrm>
            <a:off x="5108476" y="1813895"/>
            <a:ext cx="70048" cy="431319"/>
          </a:xfrm>
          <a:prstGeom prst="rect">
            <a:avLst/>
          </a:prstGeom>
        </p:spPr>
        <p:txBody>
          <a:bodyPr lIns="0" tIns="0" rIns="0" bIns="0" rtlCol="0" anchor="t">
            <a:spAutoFit/>
          </a:bodyPr>
          <a:lstStyle/>
          <a:p>
            <a:pPr algn="ctr">
              <a:lnSpc>
                <a:spcPts val="3526"/>
              </a:lnSpc>
              <a:spcBef>
                <a:spcPct val="0"/>
              </a:spcBef>
            </a:pPr>
            <a:r>
              <a:rPr lang="en-US" sz="2518">
                <a:solidFill>
                  <a:srgbClr val="000000"/>
                </a:solidFill>
                <a:latin typeface="Six Caps"/>
              </a:rPr>
              <a:t>T</a:t>
            </a:r>
          </a:p>
        </p:txBody>
      </p:sp>
      <p:sp>
        <p:nvSpPr>
          <p:cNvPr id="5" name="TextBox 5"/>
          <p:cNvSpPr txBox="1"/>
          <p:nvPr/>
        </p:nvSpPr>
        <p:spPr>
          <a:xfrm>
            <a:off x="397036" y="433788"/>
            <a:ext cx="9538739" cy="3816504"/>
          </a:xfrm>
          <a:prstGeom prst="rect">
            <a:avLst/>
          </a:prstGeom>
        </p:spPr>
        <p:txBody>
          <a:bodyPr lIns="0" tIns="0" rIns="0" bIns="0" rtlCol="0" anchor="t">
            <a:spAutoFit/>
          </a:bodyPr>
          <a:lstStyle/>
          <a:p>
            <a:pPr>
              <a:lnSpc>
                <a:spcPts val="4226"/>
              </a:lnSpc>
              <a:spcBef>
                <a:spcPct val="0"/>
              </a:spcBef>
            </a:pPr>
            <a:r>
              <a:rPr lang="en-US" sz="3018">
                <a:solidFill>
                  <a:srgbClr val="000000"/>
                </a:solidFill>
                <a:latin typeface="Belleza"/>
              </a:rPr>
              <a:t>KONKLUSIONER</a:t>
            </a:r>
          </a:p>
          <a:p>
            <a:pPr>
              <a:lnSpc>
                <a:spcPts val="4226"/>
              </a:lnSpc>
              <a:spcBef>
                <a:spcPct val="0"/>
              </a:spcBef>
            </a:pPr>
            <a:endParaRPr lang="en-US" sz="3018">
              <a:solidFill>
                <a:srgbClr val="000000"/>
              </a:solidFill>
              <a:latin typeface="Belleza"/>
            </a:endParaRPr>
          </a:p>
          <a:p>
            <a:pPr>
              <a:lnSpc>
                <a:spcPts val="2406"/>
              </a:lnSpc>
              <a:spcBef>
                <a:spcPct val="0"/>
              </a:spcBef>
            </a:pPr>
            <a:r>
              <a:rPr lang="en-US" sz="1718">
                <a:solidFill>
                  <a:srgbClr val="000000"/>
                </a:solidFill>
                <a:latin typeface="Belleza"/>
              </a:rPr>
              <a:t>PROJEKTETS HOVEDKONKLUSION ER, AT DER ER INDIKATORER PÅ, AT ELEVERNE HAR VIST INDLEVELSE OG KONCENTRATION UNDER FORTÆLLEAKTIVITETERNE. DER ER OPSTÅET DIALOGISK UNDERVISNING, OG DER ER TEGN PÅ, AT ELEVERNE UDVISER EMPATI OVER FOR HINANDENS HOLDNINGER OG PERSPEKTIVER. LÆRERNE BESKRIVER ELEVERNE SOM LYTTENDE OG KONCENTREREDE UNDER FORTÆLLE-AKTIVITETERNE. RAPPORTEN BESKRIVER EN RÆKKE SITUATIONER, BL.A. HVOR ELEVERNE – INSPIRERET AF EN FORTÆLLING – BLIVER MEDSKABERE AF ET UNDERSØGENDE OG LØSNINGSORIENTERET LÆRINGSRUM, HVOR DE FØLER SIG TRYGGE VED AT DELE EGNE FORTÆLLINGER. ELEVERNE VAR NYSGERRIGE EFTER AT VIDE MERE, STILLEDE MANGE SPØRGSMÅL, OG DE UDVISTE EMPATI OG ANERKENDELSE AF HINANDEN I DIALOGERNE.</a:t>
            </a:r>
          </a:p>
        </p:txBody>
      </p:sp>
      <p:sp>
        <p:nvSpPr>
          <p:cNvPr id="6" name="TextBox 6"/>
          <p:cNvSpPr txBox="1"/>
          <p:nvPr/>
        </p:nvSpPr>
        <p:spPr>
          <a:xfrm>
            <a:off x="767029" y="7019016"/>
            <a:ext cx="5458092" cy="2031854"/>
          </a:xfrm>
          <a:prstGeom prst="rect">
            <a:avLst/>
          </a:prstGeom>
        </p:spPr>
        <p:txBody>
          <a:bodyPr lIns="0" tIns="0" rIns="0" bIns="0" rtlCol="0" anchor="t">
            <a:spAutoFit/>
          </a:bodyPr>
          <a:lstStyle/>
          <a:p>
            <a:pPr algn="ctr">
              <a:lnSpc>
                <a:spcPts val="2563"/>
              </a:lnSpc>
            </a:pPr>
            <a:r>
              <a:rPr lang="en-US" sz="1830">
                <a:solidFill>
                  <a:srgbClr val="000000"/>
                </a:solidFill>
                <a:latin typeface="Belleza"/>
              </a:rPr>
              <a:t>ELEV: </a:t>
            </a:r>
          </a:p>
          <a:p>
            <a:pPr algn="ctr">
              <a:lnSpc>
                <a:spcPts val="3403"/>
              </a:lnSpc>
              <a:spcBef>
                <a:spcPct val="0"/>
              </a:spcBef>
            </a:pPr>
            <a:r>
              <a:rPr lang="en-US" sz="2430">
                <a:solidFill>
                  <a:srgbClr val="000000"/>
                </a:solidFill>
                <a:latin typeface="Belleza"/>
              </a:rPr>
              <a:t>”DET ER FEDT, AT DER IKKE ER NOGEN BOG, FOR SÅ KAN MAN SELV BRUGE SIN FANTASI TIL AT FORESTILLE SIG BILLEDER.”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D8C8"/>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0367786" cy="10341802"/>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15E54"/>
            </a:solidFill>
          </p:spPr>
          <p:txBody>
            <a:bodyPr/>
            <a:lstStyle/>
            <a:p>
              <a:endParaRPr lang="da-DK"/>
            </a:p>
          </p:txBody>
        </p:sp>
      </p:grpSp>
      <p:grpSp>
        <p:nvGrpSpPr>
          <p:cNvPr id="4" name="Group 4"/>
          <p:cNvGrpSpPr>
            <a:grpSpLocks noChangeAspect="1"/>
          </p:cNvGrpSpPr>
          <p:nvPr/>
        </p:nvGrpSpPr>
        <p:grpSpPr>
          <a:xfrm>
            <a:off x="926031" y="926031"/>
            <a:ext cx="8433187" cy="8433187"/>
            <a:chOff x="0" y="0"/>
            <a:chExt cx="6350000" cy="6350000"/>
          </a:xfrm>
        </p:grpSpPr>
        <p:sp>
          <p:nvSpPr>
            <p:cNvPr id="5" name="Freeform 5"/>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FDFDFD"/>
            </a:solidFill>
          </p:spPr>
          <p:txBody>
            <a:bodyPr/>
            <a:lstStyle/>
            <a:p>
              <a:endParaRPr lang="da-DK"/>
            </a:p>
          </p:txBody>
        </p:sp>
      </p:grpSp>
      <p:sp>
        <p:nvSpPr>
          <p:cNvPr id="6" name="TextBox 6"/>
          <p:cNvSpPr txBox="1"/>
          <p:nvPr/>
        </p:nvSpPr>
        <p:spPr>
          <a:xfrm>
            <a:off x="2223707" y="1919111"/>
            <a:ext cx="6935522" cy="6327339"/>
          </a:xfrm>
          <a:prstGeom prst="rect">
            <a:avLst/>
          </a:prstGeom>
        </p:spPr>
        <p:txBody>
          <a:bodyPr lIns="0" tIns="0" rIns="0" bIns="0" rtlCol="0" anchor="t">
            <a:spAutoFit/>
          </a:bodyPr>
          <a:lstStyle/>
          <a:p>
            <a:pPr>
              <a:lnSpc>
                <a:spcPts val="4224"/>
              </a:lnSpc>
            </a:pPr>
            <a:r>
              <a:rPr lang="en-US" sz="3017" spc="301" dirty="0">
                <a:solidFill>
                  <a:srgbClr val="015E54"/>
                </a:solidFill>
                <a:latin typeface="Belleza"/>
              </a:rPr>
              <a:t>ANBEFALINGER</a:t>
            </a:r>
          </a:p>
          <a:p>
            <a:pPr algn="l">
              <a:lnSpc>
                <a:spcPts val="2264"/>
              </a:lnSpc>
            </a:pPr>
            <a:r>
              <a:rPr lang="en-US" sz="1617" spc="161" dirty="0">
                <a:solidFill>
                  <a:srgbClr val="015E54"/>
                </a:solidFill>
                <a:latin typeface="Belleza"/>
              </a:rPr>
              <a:t>”</a:t>
            </a:r>
            <a:r>
              <a:rPr lang="en-US" sz="1617" spc="161" dirty="0" err="1">
                <a:solidFill>
                  <a:srgbClr val="015E54"/>
                </a:solidFill>
                <a:latin typeface="Belleza"/>
              </a:rPr>
              <a:t>Fokus</a:t>
            </a:r>
            <a:r>
              <a:rPr lang="en-US" sz="1617" spc="161" dirty="0">
                <a:solidFill>
                  <a:srgbClr val="015E54"/>
                </a:solidFill>
                <a:latin typeface="Belleza"/>
              </a:rPr>
              <a:t> på </a:t>
            </a:r>
            <a:r>
              <a:rPr lang="en-US" sz="1617" spc="161" dirty="0" err="1">
                <a:solidFill>
                  <a:srgbClr val="015E54"/>
                </a:solidFill>
                <a:latin typeface="Belleza"/>
              </a:rPr>
              <a:t>mundtlighed</a:t>
            </a:r>
            <a:r>
              <a:rPr lang="en-US" sz="1617" spc="161" dirty="0">
                <a:solidFill>
                  <a:srgbClr val="015E54"/>
                </a:solidFill>
                <a:latin typeface="Belleza"/>
              </a:rPr>
              <a:t>: </a:t>
            </a:r>
            <a:r>
              <a:rPr lang="en-US" sz="1617" spc="161" dirty="0" err="1">
                <a:solidFill>
                  <a:srgbClr val="015E54"/>
                </a:solidFill>
                <a:latin typeface="Belleza"/>
              </a:rPr>
              <a:t>fortælling</a:t>
            </a:r>
            <a:r>
              <a:rPr lang="en-US" sz="1617" spc="161" dirty="0">
                <a:solidFill>
                  <a:srgbClr val="015E54"/>
                </a:solidFill>
                <a:latin typeface="Belleza"/>
              </a:rPr>
              <a:t> </a:t>
            </a:r>
            <a:r>
              <a:rPr lang="en-US" sz="1617" spc="161" dirty="0" err="1">
                <a:solidFill>
                  <a:srgbClr val="015E54"/>
                </a:solidFill>
                <a:latin typeface="Belleza"/>
              </a:rPr>
              <a:t>i</a:t>
            </a:r>
            <a:r>
              <a:rPr lang="en-US" sz="1617" spc="161" dirty="0">
                <a:solidFill>
                  <a:srgbClr val="015E54"/>
                </a:solidFill>
                <a:latin typeface="Belleza"/>
              </a:rPr>
              <a:t> </a:t>
            </a:r>
            <a:r>
              <a:rPr lang="en-US" sz="1617" spc="161" dirty="0" err="1">
                <a:solidFill>
                  <a:srgbClr val="015E54"/>
                </a:solidFill>
                <a:latin typeface="Belleza"/>
              </a:rPr>
              <a:t>undervisningen</a:t>
            </a:r>
            <a:r>
              <a:rPr lang="en-US" sz="1617" spc="161" dirty="0">
                <a:solidFill>
                  <a:srgbClr val="015E54"/>
                </a:solidFill>
                <a:latin typeface="Belleza"/>
              </a:rPr>
              <a:t> er </a:t>
            </a:r>
            <a:r>
              <a:rPr lang="en-US" sz="1617" spc="161" dirty="0" err="1">
                <a:solidFill>
                  <a:srgbClr val="015E54"/>
                </a:solidFill>
                <a:latin typeface="Belleza"/>
              </a:rPr>
              <a:t>i</a:t>
            </a:r>
            <a:r>
              <a:rPr lang="en-US" sz="1617" spc="161" dirty="0">
                <a:solidFill>
                  <a:srgbClr val="015E54"/>
                </a:solidFill>
                <a:latin typeface="Belleza"/>
              </a:rPr>
              <a:t> </a:t>
            </a:r>
            <a:r>
              <a:rPr lang="en-US" sz="1617" spc="161" dirty="0" err="1">
                <a:solidFill>
                  <a:srgbClr val="015E54"/>
                </a:solidFill>
                <a:latin typeface="Belleza"/>
              </a:rPr>
              <a:t>forvejen</a:t>
            </a:r>
            <a:r>
              <a:rPr lang="en-US" sz="1617" spc="161" dirty="0">
                <a:solidFill>
                  <a:srgbClr val="015E54"/>
                </a:solidFill>
                <a:latin typeface="Belleza"/>
              </a:rPr>
              <a:t> et </a:t>
            </a:r>
            <a:r>
              <a:rPr lang="en-US" sz="1617" spc="161" dirty="0" err="1">
                <a:solidFill>
                  <a:srgbClr val="015E54"/>
                </a:solidFill>
                <a:latin typeface="Belleza"/>
              </a:rPr>
              <a:t>kendt</a:t>
            </a:r>
            <a:r>
              <a:rPr lang="en-US" sz="1617" spc="161" dirty="0">
                <a:solidFill>
                  <a:srgbClr val="015E54"/>
                </a:solidFill>
                <a:latin typeface="Belleza"/>
              </a:rPr>
              <a:t> </a:t>
            </a:r>
            <a:r>
              <a:rPr lang="en-US" sz="1617" spc="161" dirty="0" err="1">
                <a:solidFill>
                  <a:srgbClr val="015E54"/>
                </a:solidFill>
                <a:latin typeface="Belleza"/>
              </a:rPr>
              <a:t>redskab</a:t>
            </a:r>
            <a:r>
              <a:rPr lang="en-US" sz="1617" spc="161" dirty="0">
                <a:solidFill>
                  <a:srgbClr val="015E54"/>
                </a:solidFill>
                <a:latin typeface="Belleza"/>
              </a:rPr>
              <a:t> </a:t>
            </a:r>
            <a:r>
              <a:rPr lang="en-US" sz="1617" spc="161" dirty="0" err="1">
                <a:solidFill>
                  <a:srgbClr val="015E54"/>
                </a:solidFill>
                <a:latin typeface="Belleza"/>
              </a:rPr>
              <a:t>af</a:t>
            </a:r>
            <a:r>
              <a:rPr lang="en-US" sz="1617" spc="161" dirty="0">
                <a:solidFill>
                  <a:srgbClr val="015E54"/>
                </a:solidFill>
                <a:latin typeface="Belleza"/>
              </a:rPr>
              <a:t> mange </a:t>
            </a:r>
            <a:r>
              <a:rPr lang="en-US" sz="1617" spc="161" dirty="0" err="1">
                <a:solidFill>
                  <a:srgbClr val="015E54"/>
                </a:solidFill>
                <a:latin typeface="Belleza"/>
              </a:rPr>
              <a:t>lærere</a:t>
            </a:r>
            <a:r>
              <a:rPr lang="en-US" sz="1617" spc="161" dirty="0">
                <a:solidFill>
                  <a:srgbClr val="015E54"/>
                </a:solidFill>
                <a:latin typeface="Belleza"/>
              </a:rPr>
              <a:t> </a:t>
            </a:r>
            <a:r>
              <a:rPr lang="en-US" sz="1617" spc="161" dirty="0" err="1">
                <a:solidFill>
                  <a:srgbClr val="015E54"/>
                </a:solidFill>
                <a:latin typeface="Belleza"/>
              </a:rPr>
              <a:t>og</a:t>
            </a:r>
            <a:r>
              <a:rPr lang="en-US" sz="1617" spc="161" dirty="0">
                <a:solidFill>
                  <a:srgbClr val="015E54"/>
                </a:solidFill>
                <a:latin typeface="Belleza"/>
              </a:rPr>
              <a:t> </a:t>
            </a:r>
            <a:r>
              <a:rPr lang="en-US" sz="1617" spc="161" dirty="0" err="1">
                <a:solidFill>
                  <a:srgbClr val="015E54"/>
                </a:solidFill>
                <a:latin typeface="Belleza"/>
              </a:rPr>
              <a:t>pædagoger</a:t>
            </a:r>
            <a:r>
              <a:rPr lang="en-US" sz="1617" spc="161" dirty="0">
                <a:solidFill>
                  <a:srgbClr val="015E54"/>
                </a:solidFill>
                <a:latin typeface="Belleza"/>
              </a:rPr>
              <a:t>. Det </a:t>
            </a:r>
            <a:r>
              <a:rPr lang="en-US" sz="1617" spc="161" dirty="0" err="1">
                <a:solidFill>
                  <a:srgbClr val="015E54"/>
                </a:solidFill>
                <a:latin typeface="Belleza"/>
              </a:rPr>
              <a:t>anbefales</a:t>
            </a:r>
            <a:r>
              <a:rPr lang="en-US" sz="1617" spc="161" dirty="0">
                <a:solidFill>
                  <a:srgbClr val="015E54"/>
                </a:solidFill>
                <a:latin typeface="Belleza"/>
              </a:rPr>
              <a:t>, at </a:t>
            </a:r>
            <a:r>
              <a:rPr lang="en-US" sz="1617" spc="161" dirty="0" err="1">
                <a:solidFill>
                  <a:srgbClr val="015E54"/>
                </a:solidFill>
                <a:latin typeface="Belleza"/>
              </a:rPr>
              <a:t>manarbejder</a:t>
            </a:r>
            <a:r>
              <a:rPr lang="en-US" sz="1617" spc="161" dirty="0">
                <a:solidFill>
                  <a:srgbClr val="015E54"/>
                </a:solidFill>
                <a:latin typeface="Belleza"/>
              </a:rPr>
              <a:t> </a:t>
            </a:r>
            <a:r>
              <a:rPr lang="en-US" sz="1617" spc="161" dirty="0" err="1">
                <a:solidFill>
                  <a:srgbClr val="015E54"/>
                </a:solidFill>
                <a:latin typeface="Belleza"/>
              </a:rPr>
              <a:t>videre</a:t>
            </a:r>
            <a:r>
              <a:rPr lang="en-US" sz="1617" spc="161" dirty="0">
                <a:solidFill>
                  <a:srgbClr val="015E54"/>
                </a:solidFill>
                <a:latin typeface="Belleza"/>
              </a:rPr>
              <a:t> med </a:t>
            </a:r>
            <a:r>
              <a:rPr lang="en-US" sz="1617" spc="161" dirty="0" err="1">
                <a:solidFill>
                  <a:srgbClr val="015E54"/>
                </a:solidFill>
                <a:latin typeface="Belleza"/>
              </a:rPr>
              <a:t>fortælling</a:t>
            </a:r>
            <a:r>
              <a:rPr lang="en-US" sz="1617" spc="161" dirty="0">
                <a:solidFill>
                  <a:srgbClr val="015E54"/>
                </a:solidFill>
                <a:latin typeface="Belleza"/>
              </a:rPr>
              <a:t> </a:t>
            </a:r>
            <a:r>
              <a:rPr lang="en-US" sz="1617" spc="161" dirty="0" err="1">
                <a:solidFill>
                  <a:srgbClr val="015E54"/>
                </a:solidFill>
                <a:latin typeface="Belleza"/>
              </a:rPr>
              <a:t>i</a:t>
            </a:r>
            <a:r>
              <a:rPr lang="en-US" sz="1617" spc="161" dirty="0">
                <a:solidFill>
                  <a:srgbClr val="015E54"/>
                </a:solidFill>
                <a:latin typeface="Belleza"/>
              </a:rPr>
              <a:t> </a:t>
            </a:r>
            <a:r>
              <a:rPr lang="en-US" sz="1617" spc="161" dirty="0" err="1">
                <a:solidFill>
                  <a:srgbClr val="015E54"/>
                </a:solidFill>
                <a:latin typeface="Belleza"/>
              </a:rPr>
              <a:t>undervisningen</a:t>
            </a:r>
            <a:r>
              <a:rPr lang="en-US" sz="1617" spc="161" dirty="0">
                <a:solidFill>
                  <a:srgbClr val="015E54"/>
                </a:solidFill>
                <a:latin typeface="Belleza"/>
              </a:rPr>
              <a:t> med </a:t>
            </a:r>
            <a:r>
              <a:rPr lang="en-US" sz="1617" spc="161" dirty="0" err="1">
                <a:solidFill>
                  <a:srgbClr val="015E54"/>
                </a:solidFill>
                <a:latin typeface="Belleza"/>
              </a:rPr>
              <a:t>fokus</a:t>
            </a:r>
            <a:endParaRPr lang="en-US" sz="1617" spc="161" dirty="0">
              <a:solidFill>
                <a:srgbClr val="015E54"/>
              </a:solidFill>
              <a:latin typeface="Belleza"/>
            </a:endParaRPr>
          </a:p>
          <a:p>
            <a:pPr>
              <a:lnSpc>
                <a:spcPts val="2264"/>
              </a:lnSpc>
            </a:pPr>
            <a:r>
              <a:rPr lang="en-US" sz="1617" spc="161" dirty="0">
                <a:solidFill>
                  <a:srgbClr val="015E54"/>
                </a:solidFill>
                <a:latin typeface="Belleza"/>
              </a:rPr>
              <a:t>på </a:t>
            </a:r>
            <a:r>
              <a:rPr lang="en-US" sz="1617" spc="161" dirty="0" err="1">
                <a:solidFill>
                  <a:srgbClr val="015E54"/>
                </a:solidFill>
                <a:latin typeface="Belleza"/>
              </a:rPr>
              <a:t>mundtlighed</a:t>
            </a:r>
            <a:r>
              <a:rPr lang="en-US" sz="1617" spc="161" dirty="0">
                <a:solidFill>
                  <a:srgbClr val="015E54"/>
                </a:solidFill>
                <a:latin typeface="Belleza"/>
              </a:rPr>
              <a:t> </a:t>
            </a:r>
            <a:r>
              <a:rPr lang="en-US" sz="1617" spc="161" dirty="0" err="1">
                <a:solidFill>
                  <a:srgbClr val="015E54"/>
                </a:solidFill>
                <a:latin typeface="Belleza"/>
              </a:rPr>
              <a:t>og</a:t>
            </a:r>
            <a:r>
              <a:rPr lang="en-US" sz="1617" spc="161" dirty="0">
                <a:solidFill>
                  <a:srgbClr val="015E54"/>
                </a:solidFill>
                <a:latin typeface="Belleza"/>
              </a:rPr>
              <a:t> </a:t>
            </a:r>
            <a:r>
              <a:rPr lang="en-US" sz="1617" spc="161" dirty="0" err="1">
                <a:solidFill>
                  <a:srgbClr val="015E54"/>
                </a:solidFill>
                <a:latin typeface="Belleza"/>
              </a:rPr>
              <a:t>udtryksformer</a:t>
            </a:r>
            <a:r>
              <a:rPr lang="en-US" sz="1617" spc="161" dirty="0">
                <a:solidFill>
                  <a:srgbClr val="015E54"/>
                </a:solidFill>
                <a:latin typeface="Belleza"/>
              </a:rPr>
              <a:t>. Dette er med </a:t>
            </a:r>
            <a:r>
              <a:rPr lang="en-US" sz="1617" spc="161" dirty="0" err="1">
                <a:solidFill>
                  <a:srgbClr val="015E54"/>
                </a:solidFill>
                <a:latin typeface="Belleza"/>
              </a:rPr>
              <a:t>henblik</a:t>
            </a:r>
            <a:r>
              <a:rPr lang="en-US" sz="1617" spc="161" dirty="0">
                <a:solidFill>
                  <a:srgbClr val="015E54"/>
                </a:solidFill>
                <a:latin typeface="Belleza"/>
              </a:rPr>
              <a:t> på at </a:t>
            </a:r>
            <a:r>
              <a:rPr lang="en-US" sz="1617" spc="161" dirty="0" err="1">
                <a:solidFill>
                  <a:srgbClr val="015E54"/>
                </a:solidFill>
                <a:latin typeface="Belleza"/>
              </a:rPr>
              <a:t>fange</a:t>
            </a:r>
            <a:r>
              <a:rPr lang="en-US" sz="1617" spc="161" dirty="0">
                <a:solidFill>
                  <a:srgbClr val="015E54"/>
                </a:solidFill>
                <a:latin typeface="Belleza"/>
              </a:rPr>
              <a:t> </a:t>
            </a:r>
            <a:r>
              <a:rPr lang="en-US" sz="1617" spc="161" dirty="0" err="1">
                <a:solidFill>
                  <a:srgbClr val="015E54"/>
                </a:solidFill>
                <a:latin typeface="Belleza"/>
              </a:rPr>
              <a:t>elevernes</a:t>
            </a:r>
            <a:r>
              <a:rPr lang="en-US" sz="1617" spc="161" dirty="0">
                <a:solidFill>
                  <a:srgbClr val="015E54"/>
                </a:solidFill>
                <a:latin typeface="Belleza"/>
              </a:rPr>
              <a:t> </a:t>
            </a:r>
            <a:r>
              <a:rPr lang="en-US" sz="1617" spc="161" dirty="0" err="1">
                <a:solidFill>
                  <a:srgbClr val="015E54"/>
                </a:solidFill>
                <a:latin typeface="Belleza"/>
              </a:rPr>
              <a:t>opmærksomhed</a:t>
            </a:r>
            <a:r>
              <a:rPr lang="en-US" sz="1617" spc="161" dirty="0">
                <a:solidFill>
                  <a:srgbClr val="015E54"/>
                </a:solidFill>
                <a:latin typeface="Belleza"/>
              </a:rPr>
              <a:t>, </a:t>
            </a:r>
            <a:r>
              <a:rPr lang="en-US" sz="1617" spc="161" dirty="0" err="1">
                <a:solidFill>
                  <a:srgbClr val="015E54"/>
                </a:solidFill>
                <a:latin typeface="Belleza"/>
              </a:rPr>
              <a:t>og</a:t>
            </a:r>
            <a:r>
              <a:rPr lang="en-US" sz="1617" spc="161" dirty="0">
                <a:solidFill>
                  <a:srgbClr val="015E54"/>
                </a:solidFill>
                <a:latin typeface="Belleza"/>
              </a:rPr>
              <a:t> på at </a:t>
            </a:r>
            <a:r>
              <a:rPr lang="en-US" sz="1617" spc="161" dirty="0" err="1">
                <a:solidFill>
                  <a:srgbClr val="015E54"/>
                </a:solidFill>
                <a:latin typeface="Belleza"/>
              </a:rPr>
              <a:t>eleverne</a:t>
            </a:r>
            <a:r>
              <a:rPr lang="en-US" sz="1617" spc="161" dirty="0">
                <a:solidFill>
                  <a:srgbClr val="015E54"/>
                </a:solidFill>
                <a:latin typeface="Belleza"/>
              </a:rPr>
              <a:t> </a:t>
            </a:r>
            <a:r>
              <a:rPr lang="en-US" sz="1617" spc="161" dirty="0" err="1">
                <a:solidFill>
                  <a:srgbClr val="015E54"/>
                </a:solidFill>
                <a:latin typeface="Belleza"/>
              </a:rPr>
              <a:t>får</a:t>
            </a:r>
            <a:r>
              <a:rPr lang="en-US" sz="1617" spc="161" dirty="0">
                <a:solidFill>
                  <a:srgbClr val="015E54"/>
                </a:solidFill>
                <a:latin typeface="Belleza"/>
              </a:rPr>
              <a:t> </a:t>
            </a:r>
            <a:r>
              <a:rPr lang="en-US" sz="1617" spc="161" dirty="0" err="1">
                <a:solidFill>
                  <a:srgbClr val="015E54"/>
                </a:solidFill>
                <a:latin typeface="Belleza"/>
              </a:rPr>
              <a:t>mulighed</a:t>
            </a:r>
            <a:r>
              <a:rPr lang="en-US" sz="1617" spc="161" dirty="0">
                <a:solidFill>
                  <a:srgbClr val="015E54"/>
                </a:solidFill>
                <a:latin typeface="Belleza"/>
              </a:rPr>
              <a:t> for at </a:t>
            </a:r>
            <a:r>
              <a:rPr lang="en-US" sz="1617" spc="161" dirty="0" err="1">
                <a:solidFill>
                  <a:srgbClr val="015E54"/>
                </a:solidFill>
                <a:latin typeface="Belleza"/>
              </a:rPr>
              <a:t>blive</a:t>
            </a:r>
            <a:r>
              <a:rPr lang="en-US" sz="1617" spc="161" dirty="0">
                <a:solidFill>
                  <a:srgbClr val="015E54"/>
                </a:solidFill>
                <a:latin typeface="Belleza"/>
              </a:rPr>
              <a:t> </a:t>
            </a:r>
            <a:r>
              <a:rPr lang="en-US" sz="1617" spc="161" dirty="0" err="1">
                <a:solidFill>
                  <a:srgbClr val="015E54"/>
                </a:solidFill>
                <a:latin typeface="Belleza"/>
              </a:rPr>
              <a:t>præsenteret</a:t>
            </a:r>
            <a:r>
              <a:rPr lang="en-US" sz="1617" spc="161" dirty="0">
                <a:solidFill>
                  <a:srgbClr val="015E54"/>
                </a:solidFill>
                <a:latin typeface="Belleza"/>
              </a:rPr>
              <a:t> for nye </a:t>
            </a:r>
            <a:r>
              <a:rPr lang="en-US" sz="1617" spc="161" dirty="0" err="1">
                <a:solidFill>
                  <a:srgbClr val="015E54"/>
                </a:solidFill>
                <a:latin typeface="Belleza"/>
              </a:rPr>
              <a:t>perspektiver</a:t>
            </a:r>
            <a:r>
              <a:rPr lang="en-US" sz="1617" spc="161" dirty="0">
                <a:solidFill>
                  <a:srgbClr val="015E54"/>
                </a:solidFill>
                <a:latin typeface="Belleza"/>
              </a:rPr>
              <a:t>, </a:t>
            </a:r>
            <a:r>
              <a:rPr lang="en-US" sz="1617" spc="161" dirty="0" err="1">
                <a:solidFill>
                  <a:srgbClr val="015E54"/>
                </a:solidFill>
                <a:latin typeface="Belleza"/>
              </a:rPr>
              <a:t>som</a:t>
            </a:r>
            <a:r>
              <a:rPr lang="en-US" sz="1617" spc="161" dirty="0">
                <a:solidFill>
                  <a:srgbClr val="015E54"/>
                </a:solidFill>
                <a:latin typeface="Belleza"/>
              </a:rPr>
              <a:t> </a:t>
            </a:r>
            <a:r>
              <a:rPr lang="en-US" sz="1617" spc="161" dirty="0" err="1">
                <a:solidFill>
                  <a:srgbClr val="015E54"/>
                </a:solidFill>
                <a:latin typeface="Belleza"/>
              </a:rPr>
              <a:t>kan</a:t>
            </a:r>
            <a:r>
              <a:rPr lang="en-US" sz="1617" spc="161" dirty="0">
                <a:solidFill>
                  <a:srgbClr val="015E54"/>
                </a:solidFill>
                <a:latin typeface="Belleza"/>
              </a:rPr>
              <a:t> </a:t>
            </a:r>
            <a:r>
              <a:rPr lang="en-US" sz="1617" spc="161" dirty="0" err="1">
                <a:solidFill>
                  <a:srgbClr val="015E54"/>
                </a:solidFill>
                <a:latin typeface="Belleza"/>
              </a:rPr>
              <a:t>bidrage</a:t>
            </a:r>
            <a:r>
              <a:rPr lang="en-US" sz="1617" spc="161" dirty="0">
                <a:solidFill>
                  <a:srgbClr val="015E54"/>
                </a:solidFill>
                <a:latin typeface="Belleza"/>
              </a:rPr>
              <a:t> </a:t>
            </a:r>
            <a:r>
              <a:rPr lang="en-US" sz="1617" spc="161" dirty="0" err="1">
                <a:solidFill>
                  <a:srgbClr val="015E54"/>
                </a:solidFill>
                <a:latin typeface="Belleza"/>
              </a:rPr>
              <a:t>til</a:t>
            </a:r>
            <a:r>
              <a:rPr lang="en-US" sz="1617" spc="161" dirty="0">
                <a:solidFill>
                  <a:srgbClr val="015E54"/>
                </a:solidFill>
                <a:latin typeface="Belleza"/>
              </a:rPr>
              <a:t> </a:t>
            </a:r>
            <a:r>
              <a:rPr lang="en-US" sz="1617" spc="161" dirty="0" err="1">
                <a:solidFill>
                  <a:srgbClr val="015E54"/>
                </a:solidFill>
                <a:latin typeface="Belleza"/>
              </a:rPr>
              <a:t>læring</a:t>
            </a:r>
            <a:r>
              <a:rPr lang="en-US" sz="1617" spc="161" dirty="0">
                <a:solidFill>
                  <a:srgbClr val="015E54"/>
                </a:solidFill>
                <a:latin typeface="Belleza"/>
              </a:rPr>
              <a:t> </a:t>
            </a:r>
            <a:r>
              <a:rPr lang="en-US" sz="1617" spc="161" dirty="0" err="1">
                <a:solidFill>
                  <a:srgbClr val="015E54"/>
                </a:solidFill>
                <a:latin typeface="Belleza"/>
              </a:rPr>
              <a:t>gennem</a:t>
            </a:r>
            <a:r>
              <a:rPr lang="en-US" sz="1617" spc="161" dirty="0">
                <a:solidFill>
                  <a:srgbClr val="015E54"/>
                </a:solidFill>
                <a:latin typeface="Belleza"/>
              </a:rPr>
              <a:t> </a:t>
            </a:r>
            <a:r>
              <a:rPr lang="en-US" sz="1617" spc="161" dirty="0" err="1">
                <a:solidFill>
                  <a:srgbClr val="015E54"/>
                </a:solidFill>
                <a:latin typeface="Belleza"/>
              </a:rPr>
              <a:t>indlevelse</a:t>
            </a:r>
            <a:r>
              <a:rPr lang="en-US" sz="1617" spc="161" dirty="0">
                <a:solidFill>
                  <a:srgbClr val="015E54"/>
                </a:solidFill>
                <a:latin typeface="Belleza"/>
              </a:rPr>
              <a:t>.”</a:t>
            </a:r>
          </a:p>
          <a:p>
            <a:pPr>
              <a:lnSpc>
                <a:spcPts val="2264"/>
              </a:lnSpc>
            </a:pPr>
            <a:endParaRPr lang="en-US" sz="1617" spc="161" dirty="0">
              <a:solidFill>
                <a:srgbClr val="015E54"/>
              </a:solidFill>
              <a:latin typeface="Belleza"/>
            </a:endParaRPr>
          </a:p>
          <a:p>
            <a:pPr>
              <a:lnSpc>
                <a:spcPts val="2264"/>
              </a:lnSpc>
            </a:pPr>
            <a:r>
              <a:rPr lang="en-US" sz="1617" spc="161" dirty="0">
                <a:solidFill>
                  <a:srgbClr val="015E54"/>
                </a:solidFill>
                <a:latin typeface="Belleza"/>
              </a:rPr>
              <a:t>”</a:t>
            </a:r>
            <a:r>
              <a:rPr lang="en-US" sz="1617" spc="161" dirty="0" err="1">
                <a:solidFill>
                  <a:srgbClr val="015E54"/>
                </a:solidFill>
                <a:latin typeface="Belleza"/>
              </a:rPr>
              <a:t>Fremadrettet</a:t>
            </a:r>
            <a:r>
              <a:rPr lang="en-US" sz="1617" spc="161" dirty="0">
                <a:solidFill>
                  <a:srgbClr val="015E54"/>
                </a:solidFill>
                <a:latin typeface="Belleza"/>
              </a:rPr>
              <a:t> </a:t>
            </a:r>
            <a:r>
              <a:rPr lang="en-US" sz="1617" spc="161" dirty="0" err="1">
                <a:solidFill>
                  <a:srgbClr val="015E54"/>
                </a:solidFill>
                <a:latin typeface="Belleza"/>
              </a:rPr>
              <a:t>arbejde</a:t>
            </a:r>
            <a:r>
              <a:rPr lang="en-US" sz="1617" spc="161" dirty="0">
                <a:solidFill>
                  <a:srgbClr val="015E54"/>
                </a:solidFill>
                <a:latin typeface="Belleza"/>
              </a:rPr>
              <a:t> med </a:t>
            </a:r>
            <a:r>
              <a:rPr lang="en-US" sz="1617" spc="161" dirty="0" err="1">
                <a:solidFill>
                  <a:srgbClr val="015E54"/>
                </a:solidFill>
                <a:latin typeface="Belleza"/>
              </a:rPr>
              <a:t>fortællinger</a:t>
            </a:r>
            <a:r>
              <a:rPr lang="en-US" sz="1617" spc="161" dirty="0">
                <a:solidFill>
                  <a:srgbClr val="015E54"/>
                </a:solidFill>
                <a:latin typeface="Belleza"/>
              </a:rPr>
              <a:t>: det </a:t>
            </a:r>
            <a:r>
              <a:rPr lang="en-US" sz="1617" spc="161" dirty="0" err="1">
                <a:solidFill>
                  <a:srgbClr val="015E54"/>
                </a:solidFill>
                <a:latin typeface="Belleza"/>
              </a:rPr>
              <a:t>anbefales</a:t>
            </a:r>
            <a:r>
              <a:rPr lang="en-US" sz="1617" spc="161" dirty="0">
                <a:solidFill>
                  <a:srgbClr val="015E54"/>
                </a:solidFill>
                <a:latin typeface="Belleza"/>
              </a:rPr>
              <a:t>, at man </a:t>
            </a:r>
            <a:r>
              <a:rPr lang="en-US" sz="1617" spc="161" dirty="0" err="1">
                <a:solidFill>
                  <a:srgbClr val="015E54"/>
                </a:solidFill>
                <a:latin typeface="Belleza"/>
              </a:rPr>
              <a:t>arbejder</a:t>
            </a:r>
            <a:r>
              <a:rPr lang="en-US" sz="1617" spc="161" dirty="0">
                <a:solidFill>
                  <a:srgbClr val="015E54"/>
                </a:solidFill>
                <a:latin typeface="Belleza"/>
              </a:rPr>
              <a:t> med </a:t>
            </a:r>
            <a:r>
              <a:rPr lang="en-US" sz="1617" spc="161" dirty="0" err="1">
                <a:solidFill>
                  <a:srgbClr val="015E54"/>
                </a:solidFill>
                <a:latin typeface="Belleza"/>
              </a:rPr>
              <a:t>fortællingerneefterfølgende</a:t>
            </a:r>
            <a:r>
              <a:rPr lang="en-US" sz="1617" spc="161" dirty="0">
                <a:solidFill>
                  <a:srgbClr val="015E54"/>
                </a:solidFill>
                <a:latin typeface="Belleza"/>
              </a:rPr>
              <a:t> </a:t>
            </a:r>
            <a:r>
              <a:rPr lang="en-US" sz="1617" spc="161" dirty="0" err="1">
                <a:solidFill>
                  <a:srgbClr val="015E54"/>
                </a:solidFill>
                <a:latin typeface="Belleza"/>
              </a:rPr>
              <a:t>i</a:t>
            </a:r>
            <a:r>
              <a:rPr lang="en-US" sz="1617" spc="161" dirty="0">
                <a:solidFill>
                  <a:srgbClr val="015E54"/>
                </a:solidFill>
                <a:latin typeface="Belleza"/>
              </a:rPr>
              <a:t> u </a:t>
            </a:r>
            <a:r>
              <a:rPr lang="en-US" sz="1617" spc="161" dirty="0" err="1">
                <a:solidFill>
                  <a:srgbClr val="015E54"/>
                </a:solidFill>
                <a:latin typeface="Belleza"/>
              </a:rPr>
              <a:t>ndervisningen</a:t>
            </a:r>
            <a:r>
              <a:rPr lang="en-US" sz="1617" spc="161" dirty="0">
                <a:solidFill>
                  <a:srgbClr val="015E54"/>
                </a:solidFill>
                <a:latin typeface="Belleza"/>
              </a:rPr>
              <a:t>. </a:t>
            </a:r>
            <a:r>
              <a:rPr lang="en-US" sz="1617" spc="161" dirty="0" err="1">
                <a:solidFill>
                  <a:srgbClr val="015E54"/>
                </a:solidFill>
                <a:latin typeface="Belleza"/>
              </a:rPr>
              <a:t>Formålet</a:t>
            </a:r>
            <a:r>
              <a:rPr lang="en-US" sz="1617" spc="161" dirty="0">
                <a:solidFill>
                  <a:srgbClr val="015E54"/>
                </a:solidFill>
                <a:latin typeface="Belleza"/>
              </a:rPr>
              <a:t> er, at </a:t>
            </a:r>
            <a:r>
              <a:rPr lang="en-US" sz="1617" spc="161" dirty="0" err="1">
                <a:solidFill>
                  <a:srgbClr val="015E54"/>
                </a:solidFill>
                <a:latin typeface="Belleza"/>
              </a:rPr>
              <a:t>eleverne</a:t>
            </a:r>
            <a:r>
              <a:rPr lang="en-US" sz="1617" spc="161" dirty="0">
                <a:solidFill>
                  <a:srgbClr val="015E54"/>
                </a:solidFill>
                <a:latin typeface="Belleza"/>
              </a:rPr>
              <a:t> </a:t>
            </a:r>
            <a:r>
              <a:rPr lang="en-US" sz="1617" spc="161" dirty="0" err="1">
                <a:solidFill>
                  <a:srgbClr val="015E54"/>
                </a:solidFill>
                <a:latin typeface="Belleza"/>
              </a:rPr>
              <a:t>kan</a:t>
            </a:r>
            <a:r>
              <a:rPr lang="en-US" sz="1617" spc="161" dirty="0">
                <a:solidFill>
                  <a:srgbClr val="015E54"/>
                </a:solidFill>
                <a:latin typeface="Belleza"/>
              </a:rPr>
              <a:t> </a:t>
            </a:r>
            <a:r>
              <a:rPr lang="en-US" sz="1617" spc="161" dirty="0" err="1">
                <a:solidFill>
                  <a:srgbClr val="015E54"/>
                </a:solidFill>
                <a:latin typeface="Belleza"/>
              </a:rPr>
              <a:t>styrke</a:t>
            </a:r>
            <a:r>
              <a:rPr lang="en-US" sz="1617" spc="161" dirty="0">
                <a:solidFill>
                  <a:srgbClr val="015E54"/>
                </a:solidFill>
                <a:latin typeface="Belleza"/>
              </a:rPr>
              <a:t> </a:t>
            </a:r>
            <a:r>
              <a:rPr lang="en-US" sz="1617" spc="161" dirty="0" err="1">
                <a:solidFill>
                  <a:srgbClr val="015E54"/>
                </a:solidFill>
                <a:latin typeface="Belleza"/>
              </a:rPr>
              <a:t>deres</a:t>
            </a:r>
            <a:r>
              <a:rPr lang="en-US" sz="1617" spc="161" dirty="0">
                <a:solidFill>
                  <a:srgbClr val="015E54"/>
                </a:solidFill>
                <a:latin typeface="Belleza"/>
              </a:rPr>
              <a:t> </a:t>
            </a:r>
            <a:r>
              <a:rPr lang="en-US" sz="1617" spc="161" dirty="0" err="1">
                <a:solidFill>
                  <a:srgbClr val="015E54"/>
                </a:solidFill>
                <a:latin typeface="Belleza"/>
              </a:rPr>
              <a:t>egne</a:t>
            </a:r>
            <a:r>
              <a:rPr lang="en-US" sz="1617" spc="161" dirty="0">
                <a:solidFill>
                  <a:srgbClr val="015E54"/>
                </a:solidFill>
                <a:latin typeface="Belleza"/>
              </a:rPr>
              <a:t> narrative</a:t>
            </a:r>
          </a:p>
          <a:p>
            <a:pPr>
              <a:lnSpc>
                <a:spcPts val="2264"/>
              </a:lnSpc>
            </a:pPr>
            <a:r>
              <a:rPr lang="en-US" sz="1617" spc="161" dirty="0" err="1">
                <a:solidFill>
                  <a:srgbClr val="015E54"/>
                </a:solidFill>
                <a:latin typeface="Belleza"/>
              </a:rPr>
              <a:t>kompetencer</a:t>
            </a:r>
            <a:r>
              <a:rPr lang="en-US" sz="1617" spc="161" dirty="0">
                <a:solidFill>
                  <a:srgbClr val="015E54"/>
                </a:solidFill>
                <a:latin typeface="Belleza"/>
              </a:rPr>
              <a:t>, </a:t>
            </a:r>
            <a:r>
              <a:rPr lang="en-US" sz="1617" spc="161" dirty="0" err="1">
                <a:solidFill>
                  <a:srgbClr val="015E54"/>
                </a:solidFill>
                <a:latin typeface="Belleza"/>
              </a:rPr>
              <a:t>og</a:t>
            </a:r>
            <a:r>
              <a:rPr lang="en-US" sz="1617" spc="161" dirty="0">
                <a:solidFill>
                  <a:srgbClr val="015E54"/>
                </a:solidFill>
                <a:latin typeface="Belleza"/>
              </a:rPr>
              <a:t> </a:t>
            </a:r>
            <a:r>
              <a:rPr lang="en-US" sz="1617" spc="161" dirty="0" err="1">
                <a:solidFill>
                  <a:srgbClr val="015E54"/>
                </a:solidFill>
                <a:latin typeface="Belleza"/>
              </a:rPr>
              <a:t>reflektere</a:t>
            </a:r>
            <a:r>
              <a:rPr lang="en-US" sz="1617" spc="161" dirty="0">
                <a:solidFill>
                  <a:srgbClr val="015E54"/>
                </a:solidFill>
                <a:latin typeface="Belleza"/>
              </a:rPr>
              <a:t> </a:t>
            </a:r>
            <a:r>
              <a:rPr lang="en-US" sz="1617" spc="161" dirty="0" err="1">
                <a:solidFill>
                  <a:srgbClr val="015E54"/>
                </a:solidFill>
                <a:latin typeface="Belleza"/>
              </a:rPr>
              <a:t>og</a:t>
            </a:r>
            <a:r>
              <a:rPr lang="en-US" sz="1617" spc="161" dirty="0">
                <a:solidFill>
                  <a:srgbClr val="015E54"/>
                </a:solidFill>
                <a:latin typeface="Belleza"/>
              </a:rPr>
              <a:t> </a:t>
            </a:r>
            <a:r>
              <a:rPr lang="en-US" sz="1617" spc="161" dirty="0" err="1">
                <a:solidFill>
                  <a:srgbClr val="015E54"/>
                </a:solidFill>
                <a:latin typeface="Belleza"/>
              </a:rPr>
              <a:t>undersøge</a:t>
            </a:r>
            <a:r>
              <a:rPr lang="en-US" sz="1617" spc="161" dirty="0">
                <a:solidFill>
                  <a:srgbClr val="015E54"/>
                </a:solidFill>
                <a:latin typeface="Belleza"/>
              </a:rPr>
              <a:t> </a:t>
            </a:r>
            <a:r>
              <a:rPr lang="en-US" sz="1617" spc="161" dirty="0" err="1">
                <a:solidFill>
                  <a:srgbClr val="015E54"/>
                </a:solidFill>
                <a:latin typeface="Belleza"/>
              </a:rPr>
              <a:t>flere</a:t>
            </a:r>
            <a:r>
              <a:rPr lang="en-US" sz="1617" spc="161" dirty="0">
                <a:solidFill>
                  <a:srgbClr val="015E54"/>
                </a:solidFill>
                <a:latin typeface="Belleza"/>
              </a:rPr>
              <a:t> </a:t>
            </a:r>
            <a:r>
              <a:rPr lang="en-US" sz="1617" spc="161" dirty="0" err="1">
                <a:solidFill>
                  <a:srgbClr val="015E54"/>
                </a:solidFill>
                <a:latin typeface="Belleza"/>
              </a:rPr>
              <a:t>perspektiver</a:t>
            </a:r>
            <a:r>
              <a:rPr lang="en-US" sz="1617" spc="161" dirty="0">
                <a:solidFill>
                  <a:srgbClr val="015E54"/>
                </a:solidFill>
                <a:latin typeface="Belleza"/>
              </a:rPr>
              <a:t>. </a:t>
            </a:r>
            <a:r>
              <a:rPr lang="en-US" sz="1617" spc="161" dirty="0" err="1">
                <a:solidFill>
                  <a:srgbClr val="015E54"/>
                </a:solidFill>
                <a:latin typeface="Belleza"/>
              </a:rPr>
              <a:t>Eleverne</a:t>
            </a:r>
            <a:r>
              <a:rPr lang="en-US" sz="1617" spc="161" dirty="0">
                <a:solidFill>
                  <a:srgbClr val="015E54"/>
                </a:solidFill>
                <a:latin typeface="Belleza"/>
              </a:rPr>
              <a:t> </a:t>
            </a:r>
            <a:r>
              <a:rPr lang="en-US" sz="1617" spc="161" dirty="0" err="1">
                <a:solidFill>
                  <a:srgbClr val="015E54"/>
                </a:solidFill>
                <a:latin typeface="Belleza"/>
              </a:rPr>
              <a:t>kan</a:t>
            </a:r>
            <a:r>
              <a:rPr lang="en-US" sz="1617" spc="161" dirty="0">
                <a:solidFill>
                  <a:srgbClr val="015E54"/>
                </a:solidFill>
                <a:latin typeface="Belleza"/>
              </a:rPr>
              <a:t> </a:t>
            </a:r>
            <a:r>
              <a:rPr lang="en-US" sz="1617" spc="161" dirty="0" err="1">
                <a:solidFill>
                  <a:srgbClr val="015E54"/>
                </a:solidFill>
                <a:latin typeface="Belleza"/>
              </a:rPr>
              <a:t>derudover</a:t>
            </a:r>
            <a:r>
              <a:rPr lang="en-US" sz="1617" spc="161" dirty="0">
                <a:solidFill>
                  <a:srgbClr val="015E54"/>
                </a:solidFill>
                <a:latin typeface="Belleza"/>
              </a:rPr>
              <a:t> </a:t>
            </a:r>
            <a:r>
              <a:rPr lang="en-US" sz="1617" spc="161" dirty="0" err="1">
                <a:solidFill>
                  <a:srgbClr val="015E54"/>
                </a:solidFill>
                <a:latin typeface="Belleza"/>
              </a:rPr>
              <a:t>styrke</a:t>
            </a:r>
            <a:r>
              <a:rPr lang="en-US" sz="1617" spc="161" dirty="0">
                <a:solidFill>
                  <a:srgbClr val="015E54"/>
                </a:solidFill>
                <a:latin typeface="Belleza"/>
              </a:rPr>
              <a:t> </a:t>
            </a:r>
            <a:r>
              <a:rPr lang="en-US" sz="1617" spc="161" dirty="0" err="1">
                <a:solidFill>
                  <a:srgbClr val="015E54"/>
                </a:solidFill>
                <a:latin typeface="Belleza"/>
              </a:rPr>
              <a:t>deres</a:t>
            </a:r>
            <a:r>
              <a:rPr lang="en-US" sz="1617" spc="161" dirty="0">
                <a:solidFill>
                  <a:srgbClr val="015E54"/>
                </a:solidFill>
                <a:latin typeface="Belleza"/>
              </a:rPr>
              <a:t> </a:t>
            </a:r>
            <a:r>
              <a:rPr lang="en-US" sz="1617" spc="161" dirty="0" err="1">
                <a:solidFill>
                  <a:srgbClr val="015E54"/>
                </a:solidFill>
                <a:latin typeface="Belleza"/>
              </a:rPr>
              <a:t>egen</a:t>
            </a:r>
            <a:r>
              <a:rPr lang="en-US" sz="1617" spc="161" dirty="0">
                <a:solidFill>
                  <a:srgbClr val="015E54"/>
                </a:solidFill>
                <a:latin typeface="Belleza"/>
              </a:rPr>
              <a:t> </a:t>
            </a:r>
            <a:r>
              <a:rPr lang="en-US" sz="1617" spc="161" dirty="0" err="1">
                <a:solidFill>
                  <a:srgbClr val="015E54"/>
                </a:solidFill>
                <a:latin typeface="Belleza"/>
              </a:rPr>
              <a:t>mundtlighed</a:t>
            </a:r>
            <a:r>
              <a:rPr lang="en-US" sz="1617" spc="161" dirty="0">
                <a:solidFill>
                  <a:srgbClr val="015E54"/>
                </a:solidFill>
                <a:latin typeface="Belleza"/>
              </a:rPr>
              <a:t>, </a:t>
            </a:r>
            <a:r>
              <a:rPr lang="en-US" sz="1617" spc="161" dirty="0" err="1">
                <a:solidFill>
                  <a:srgbClr val="015E54"/>
                </a:solidFill>
                <a:latin typeface="Belleza"/>
              </a:rPr>
              <a:t>ved</a:t>
            </a:r>
            <a:r>
              <a:rPr lang="en-US" sz="1617" spc="161" dirty="0">
                <a:solidFill>
                  <a:srgbClr val="015E54"/>
                </a:solidFill>
                <a:latin typeface="Belleza"/>
              </a:rPr>
              <a:t> at de </a:t>
            </a:r>
            <a:r>
              <a:rPr lang="en-US" sz="1617" spc="161" dirty="0" err="1">
                <a:solidFill>
                  <a:srgbClr val="015E54"/>
                </a:solidFill>
                <a:latin typeface="Belleza"/>
              </a:rPr>
              <a:t>får</a:t>
            </a:r>
            <a:r>
              <a:rPr lang="en-US" sz="1617" spc="161" dirty="0">
                <a:solidFill>
                  <a:srgbClr val="015E54"/>
                </a:solidFill>
                <a:latin typeface="Belleza"/>
              </a:rPr>
              <a:t> </a:t>
            </a:r>
            <a:r>
              <a:rPr lang="en-US" sz="1617" spc="161" dirty="0" err="1">
                <a:solidFill>
                  <a:srgbClr val="015E54"/>
                </a:solidFill>
                <a:latin typeface="Belleza"/>
              </a:rPr>
              <a:t>mulighed</a:t>
            </a:r>
            <a:r>
              <a:rPr lang="en-US" sz="1617" spc="161" dirty="0">
                <a:solidFill>
                  <a:srgbClr val="015E54"/>
                </a:solidFill>
                <a:latin typeface="Belleza"/>
              </a:rPr>
              <a:t> for at </a:t>
            </a:r>
            <a:r>
              <a:rPr lang="en-US" sz="1617" spc="161" dirty="0" err="1">
                <a:solidFill>
                  <a:srgbClr val="015E54"/>
                </a:solidFill>
                <a:latin typeface="Belleza"/>
              </a:rPr>
              <a:t>udfolde</a:t>
            </a:r>
            <a:r>
              <a:rPr lang="en-US" sz="1617" spc="161" dirty="0">
                <a:solidFill>
                  <a:srgbClr val="015E54"/>
                </a:solidFill>
                <a:latin typeface="Belleza"/>
              </a:rPr>
              <a:t> </a:t>
            </a:r>
            <a:r>
              <a:rPr lang="en-US" sz="1617" spc="161" dirty="0" err="1">
                <a:solidFill>
                  <a:srgbClr val="015E54"/>
                </a:solidFill>
                <a:latin typeface="Belleza"/>
              </a:rPr>
              <a:t>deres</a:t>
            </a:r>
            <a:r>
              <a:rPr lang="en-US" sz="1617" spc="161" dirty="0">
                <a:solidFill>
                  <a:srgbClr val="015E54"/>
                </a:solidFill>
                <a:latin typeface="Belleza"/>
              </a:rPr>
              <a:t> </a:t>
            </a:r>
            <a:r>
              <a:rPr lang="en-US" sz="1617" spc="161" dirty="0" err="1">
                <a:solidFill>
                  <a:srgbClr val="015E54"/>
                </a:solidFill>
                <a:latin typeface="Belleza"/>
              </a:rPr>
              <a:t>perspektiver</a:t>
            </a:r>
            <a:r>
              <a:rPr lang="en-US" sz="1617" spc="161" dirty="0">
                <a:solidFill>
                  <a:srgbClr val="015E54"/>
                </a:solidFill>
                <a:latin typeface="Belleza"/>
              </a:rPr>
              <a:t>.”</a:t>
            </a:r>
          </a:p>
          <a:p>
            <a:pPr>
              <a:lnSpc>
                <a:spcPts val="2824"/>
              </a:lnSpc>
            </a:pPr>
            <a:endParaRPr lang="en-US" sz="1617" spc="161" dirty="0">
              <a:solidFill>
                <a:srgbClr val="015E54"/>
              </a:solidFill>
              <a:latin typeface="Belleza"/>
            </a:endParaRPr>
          </a:p>
        </p:txBody>
      </p:sp>
      <p:sp>
        <p:nvSpPr>
          <p:cNvPr id="7" name="Freeform 7"/>
          <p:cNvSpPr/>
          <p:nvPr/>
        </p:nvSpPr>
        <p:spPr>
          <a:xfrm>
            <a:off x="5975641" y="7167117"/>
            <a:ext cx="6565319" cy="3857125"/>
          </a:xfrm>
          <a:custGeom>
            <a:avLst/>
            <a:gdLst/>
            <a:ahLst/>
            <a:cxnLst/>
            <a:rect l="l" t="t" r="r" b="b"/>
            <a:pathLst>
              <a:path w="6565319" h="3857125">
                <a:moveTo>
                  <a:pt x="0" y="0"/>
                </a:moveTo>
                <a:lnTo>
                  <a:pt x="6565318" y="0"/>
                </a:lnTo>
                <a:lnTo>
                  <a:pt x="6565318" y="3857124"/>
                </a:lnTo>
                <a:lnTo>
                  <a:pt x="0" y="3857124"/>
                </a:lnTo>
                <a:lnTo>
                  <a:pt x="0" y="0"/>
                </a:lnTo>
                <a:close/>
              </a:path>
            </a:pathLst>
          </a:custGeom>
          <a:blipFill>
            <a:blip r:embed="rId2"/>
            <a:stretch>
              <a:fillRect/>
            </a:stretch>
          </a:blipFill>
        </p:spPr>
        <p:txBody>
          <a:bodyPr/>
          <a:lstStyle/>
          <a:p>
            <a:endParaRPr lang="da-DK"/>
          </a:p>
        </p:txBody>
      </p:sp>
      <p:sp>
        <p:nvSpPr>
          <p:cNvPr id="8" name="TextBox 8"/>
          <p:cNvSpPr txBox="1"/>
          <p:nvPr/>
        </p:nvSpPr>
        <p:spPr>
          <a:xfrm>
            <a:off x="717775" y="-28575"/>
            <a:ext cx="9569225" cy="1359731"/>
          </a:xfrm>
          <a:prstGeom prst="rect">
            <a:avLst/>
          </a:prstGeom>
        </p:spPr>
        <p:txBody>
          <a:bodyPr wrap="square" lIns="0" tIns="0" rIns="0" bIns="0" rtlCol="0" anchor="t">
            <a:spAutoFit/>
          </a:bodyPr>
          <a:lstStyle/>
          <a:p>
            <a:pPr algn="ctr">
              <a:lnSpc>
                <a:spcPts val="2557"/>
              </a:lnSpc>
            </a:pPr>
            <a:r>
              <a:rPr lang="en-US" sz="1967" dirty="0" err="1">
                <a:solidFill>
                  <a:srgbClr val="015E54"/>
                </a:solidFill>
                <a:latin typeface="Belleza"/>
              </a:rPr>
              <a:t>Lærer</a:t>
            </a:r>
            <a:r>
              <a:rPr lang="en-US" sz="1967" dirty="0">
                <a:solidFill>
                  <a:srgbClr val="015E54"/>
                </a:solidFill>
                <a:latin typeface="Belleza"/>
              </a:rPr>
              <a:t>: </a:t>
            </a:r>
          </a:p>
          <a:p>
            <a:pPr algn="ctr">
              <a:lnSpc>
                <a:spcPts val="2557"/>
              </a:lnSpc>
            </a:pPr>
            <a:r>
              <a:rPr lang="en-US" sz="1967" dirty="0">
                <a:solidFill>
                  <a:srgbClr val="015E54"/>
                </a:solidFill>
                <a:latin typeface="Belleza"/>
              </a:rPr>
              <a:t>” … det </a:t>
            </a:r>
            <a:r>
              <a:rPr lang="en-US" sz="1967" dirty="0" err="1">
                <a:solidFill>
                  <a:srgbClr val="015E54"/>
                </a:solidFill>
                <a:latin typeface="Belleza"/>
              </a:rPr>
              <a:t>kunne</a:t>
            </a:r>
            <a:r>
              <a:rPr lang="en-US" sz="1967" dirty="0">
                <a:solidFill>
                  <a:srgbClr val="015E54"/>
                </a:solidFill>
                <a:latin typeface="Belleza"/>
              </a:rPr>
              <a:t> </a:t>
            </a:r>
            <a:r>
              <a:rPr lang="en-US" sz="1967" dirty="0" err="1">
                <a:solidFill>
                  <a:srgbClr val="015E54"/>
                </a:solidFill>
                <a:latin typeface="Belleza"/>
              </a:rPr>
              <a:t>være</a:t>
            </a:r>
            <a:r>
              <a:rPr lang="en-US" sz="1967" dirty="0">
                <a:solidFill>
                  <a:srgbClr val="015E54"/>
                </a:solidFill>
                <a:latin typeface="Belleza"/>
              </a:rPr>
              <a:t> et </a:t>
            </a:r>
            <a:r>
              <a:rPr lang="en-US" sz="1967" dirty="0" err="1">
                <a:solidFill>
                  <a:srgbClr val="015E54"/>
                </a:solidFill>
                <a:latin typeface="Belleza"/>
              </a:rPr>
              <a:t>spændende</a:t>
            </a:r>
            <a:r>
              <a:rPr lang="en-US" sz="1967" dirty="0">
                <a:solidFill>
                  <a:srgbClr val="015E54"/>
                </a:solidFill>
                <a:latin typeface="Belleza"/>
              </a:rPr>
              <a:t> </a:t>
            </a:r>
            <a:r>
              <a:rPr lang="en-US" sz="1967" dirty="0" err="1">
                <a:solidFill>
                  <a:srgbClr val="015E54"/>
                </a:solidFill>
                <a:latin typeface="Belleza"/>
              </a:rPr>
              <a:t>redskab</a:t>
            </a:r>
            <a:r>
              <a:rPr lang="en-US" sz="1967" dirty="0">
                <a:solidFill>
                  <a:srgbClr val="015E54"/>
                </a:solidFill>
                <a:latin typeface="Belleza"/>
              </a:rPr>
              <a:t> at </a:t>
            </a:r>
            <a:r>
              <a:rPr lang="en-US" sz="1967" dirty="0" err="1">
                <a:solidFill>
                  <a:srgbClr val="015E54"/>
                </a:solidFill>
                <a:latin typeface="Belleza"/>
              </a:rPr>
              <a:t>bruge</a:t>
            </a:r>
            <a:r>
              <a:rPr lang="en-US" sz="1967" dirty="0">
                <a:solidFill>
                  <a:srgbClr val="015E54"/>
                </a:solidFill>
                <a:latin typeface="Belleza"/>
              </a:rPr>
              <a:t> </a:t>
            </a:r>
            <a:r>
              <a:rPr lang="en-US" sz="1967" dirty="0" err="1">
                <a:solidFill>
                  <a:srgbClr val="015E54"/>
                </a:solidFill>
                <a:latin typeface="Belleza"/>
              </a:rPr>
              <a:t>i</a:t>
            </a:r>
            <a:r>
              <a:rPr lang="en-US" sz="1967" dirty="0">
                <a:solidFill>
                  <a:srgbClr val="015E54"/>
                </a:solidFill>
                <a:latin typeface="Belleza"/>
              </a:rPr>
              <a:t> forhold </a:t>
            </a:r>
            <a:r>
              <a:rPr lang="en-US" sz="1967" dirty="0" err="1">
                <a:solidFill>
                  <a:srgbClr val="015E54"/>
                </a:solidFill>
                <a:latin typeface="Belleza"/>
              </a:rPr>
              <a:t>til</a:t>
            </a:r>
            <a:r>
              <a:rPr lang="en-US" sz="1967" dirty="0">
                <a:solidFill>
                  <a:srgbClr val="015E54"/>
                </a:solidFill>
                <a:latin typeface="Belleza"/>
              </a:rPr>
              <a:t> </a:t>
            </a:r>
            <a:r>
              <a:rPr lang="en-US" sz="1967" dirty="0" err="1">
                <a:solidFill>
                  <a:srgbClr val="015E54"/>
                </a:solidFill>
                <a:latin typeface="Belleza"/>
              </a:rPr>
              <a:t>børnene</a:t>
            </a:r>
            <a:r>
              <a:rPr lang="en-US" sz="1967" dirty="0">
                <a:solidFill>
                  <a:srgbClr val="015E54"/>
                </a:solidFill>
                <a:latin typeface="Belleza"/>
              </a:rPr>
              <a:t>, </a:t>
            </a:r>
            <a:r>
              <a:rPr lang="en-US" sz="1967" dirty="0" err="1">
                <a:solidFill>
                  <a:srgbClr val="015E54"/>
                </a:solidFill>
                <a:latin typeface="Belleza"/>
              </a:rPr>
              <a:t>også</a:t>
            </a:r>
            <a:r>
              <a:rPr lang="en-US" sz="1967" dirty="0">
                <a:solidFill>
                  <a:srgbClr val="015E54"/>
                </a:solidFill>
                <a:latin typeface="Belleza"/>
              </a:rPr>
              <a:t> at vise, at det </a:t>
            </a:r>
            <a:r>
              <a:rPr lang="en-US" sz="1967" dirty="0" err="1">
                <a:solidFill>
                  <a:srgbClr val="015E54"/>
                </a:solidFill>
                <a:latin typeface="Belleza"/>
              </a:rPr>
              <a:t>faktisk</a:t>
            </a:r>
            <a:r>
              <a:rPr lang="en-US" sz="1967" dirty="0">
                <a:solidFill>
                  <a:srgbClr val="015E54"/>
                </a:solidFill>
                <a:latin typeface="Belleza"/>
              </a:rPr>
              <a:t> er okay at </a:t>
            </a:r>
            <a:r>
              <a:rPr lang="en-US" sz="1967" dirty="0" err="1">
                <a:solidFill>
                  <a:srgbClr val="015E54"/>
                </a:solidFill>
                <a:latin typeface="Belleza"/>
              </a:rPr>
              <a:t>være</a:t>
            </a:r>
            <a:r>
              <a:rPr lang="en-US" sz="1967" dirty="0">
                <a:solidFill>
                  <a:srgbClr val="015E54"/>
                </a:solidFill>
                <a:latin typeface="Belleza"/>
              </a:rPr>
              <a:t> </a:t>
            </a:r>
            <a:r>
              <a:rPr lang="en-US" sz="1967" dirty="0" err="1">
                <a:solidFill>
                  <a:srgbClr val="015E54"/>
                </a:solidFill>
                <a:latin typeface="Belleza"/>
              </a:rPr>
              <a:t>lidt</a:t>
            </a:r>
            <a:r>
              <a:rPr lang="en-US" sz="1967" dirty="0">
                <a:solidFill>
                  <a:srgbClr val="015E54"/>
                </a:solidFill>
                <a:latin typeface="Belleza"/>
              </a:rPr>
              <a:t> </a:t>
            </a:r>
            <a:r>
              <a:rPr lang="en-US" sz="1967" dirty="0" err="1">
                <a:solidFill>
                  <a:srgbClr val="015E54"/>
                </a:solidFill>
                <a:latin typeface="Belleza"/>
              </a:rPr>
              <a:t>usikker</a:t>
            </a:r>
            <a:r>
              <a:rPr lang="en-US" sz="1967" dirty="0">
                <a:solidFill>
                  <a:srgbClr val="015E54"/>
                </a:solidFill>
                <a:latin typeface="Belleza"/>
              </a:rPr>
              <a:t>, </a:t>
            </a:r>
            <a:r>
              <a:rPr lang="en-US" sz="1967" dirty="0" err="1">
                <a:solidFill>
                  <a:srgbClr val="015E54"/>
                </a:solidFill>
                <a:latin typeface="Belleza"/>
              </a:rPr>
              <a:t>så</a:t>
            </a:r>
            <a:r>
              <a:rPr lang="en-US" sz="1967" dirty="0">
                <a:solidFill>
                  <a:srgbClr val="015E54"/>
                </a:solidFill>
                <a:latin typeface="Belleza"/>
              </a:rPr>
              <a:t> vi </a:t>
            </a:r>
            <a:r>
              <a:rPr lang="en-US" sz="1967" dirty="0" err="1">
                <a:solidFill>
                  <a:srgbClr val="015E54"/>
                </a:solidFill>
                <a:latin typeface="Belleza"/>
              </a:rPr>
              <a:t>også</a:t>
            </a:r>
            <a:r>
              <a:rPr lang="en-US" sz="1967" dirty="0">
                <a:solidFill>
                  <a:srgbClr val="015E54"/>
                </a:solidFill>
                <a:latin typeface="Belleza"/>
              </a:rPr>
              <a:t> </a:t>
            </a:r>
            <a:r>
              <a:rPr lang="en-US" sz="1967" dirty="0" err="1">
                <a:solidFill>
                  <a:srgbClr val="015E54"/>
                </a:solidFill>
                <a:latin typeface="Belleza"/>
              </a:rPr>
              <a:t>kunne</a:t>
            </a:r>
            <a:r>
              <a:rPr lang="en-US" sz="1967" dirty="0">
                <a:solidFill>
                  <a:srgbClr val="015E54"/>
                </a:solidFill>
                <a:latin typeface="Belleza"/>
              </a:rPr>
              <a:t> </a:t>
            </a:r>
            <a:r>
              <a:rPr lang="en-US" sz="1967" dirty="0" err="1">
                <a:solidFill>
                  <a:srgbClr val="015E54"/>
                </a:solidFill>
                <a:latin typeface="Belleza"/>
              </a:rPr>
              <a:t>arbejde</a:t>
            </a:r>
            <a:r>
              <a:rPr lang="en-US" sz="1967" dirty="0">
                <a:solidFill>
                  <a:srgbClr val="015E54"/>
                </a:solidFill>
                <a:latin typeface="Belleza"/>
              </a:rPr>
              <a:t> med, at </a:t>
            </a:r>
            <a:r>
              <a:rPr lang="en-US" sz="1967" dirty="0" err="1">
                <a:solidFill>
                  <a:srgbClr val="015E54"/>
                </a:solidFill>
                <a:latin typeface="Belleza"/>
              </a:rPr>
              <a:t>børnene</a:t>
            </a:r>
            <a:r>
              <a:rPr lang="en-US" sz="1967" dirty="0">
                <a:solidFill>
                  <a:srgbClr val="015E54"/>
                </a:solidFill>
                <a:latin typeface="Belleza"/>
              </a:rPr>
              <a:t> </a:t>
            </a:r>
            <a:r>
              <a:rPr lang="en-US" sz="1967" dirty="0" err="1">
                <a:solidFill>
                  <a:srgbClr val="015E54"/>
                </a:solidFill>
                <a:latin typeface="Belleza"/>
              </a:rPr>
              <a:t>kunne</a:t>
            </a:r>
            <a:r>
              <a:rPr lang="en-US" sz="1967" dirty="0">
                <a:solidFill>
                  <a:srgbClr val="015E54"/>
                </a:solidFill>
                <a:latin typeface="Belleza"/>
              </a:rPr>
              <a:t> </a:t>
            </a:r>
            <a:r>
              <a:rPr lang="en-US" sz="1967" dirty="0" err="1">
                <a:solidFill>
                  <a:srgbClr val="015E54"/>
                </a:solidFill>
                <a:latin typeface="Belleza"/>
              </a:rPr>
              <a:t>fortælle</a:t>
            </a:r>
            <a:r>
              <a:rPr lang="en-US" sz="1967" dirty="0">
                <a:solidFill>
                  <a:srgbClr val="015E54"/>
                </a:solidFill>
                <a:latin typeface="Belleza"/>
              </a:rPr>
              <a:t> </a:t>
            </a:r>
            <a:r>
              <a:rPr lang="en-US" sz="1967" dirty="0" err="1">
                <a:solidFill>
                  <a:srgbClr val="015E54"/>
                </a:solidFill>
                <a:latin typeface="Belleza"/>
              </a:rPr>
              <a:t>historier</a:t>
            </a:r>
            <a:r>
              <a:rPr lang="en-US" sz="1967" dirty="0">
                <a:solidFill>
                  <a:srgbClr val="015E54"/>
                </a:solidFill>
                <a:latin typeface="Belleza"/>
              </a:rPr>
              <a:t>.”</a:t>
            </a:r>
          </a:p>
          <a:p>
            <a:pPr algn="ctr">
              <a:lnSpc>
                <a:spcPts val="230"/>
              </a:lnSpc>
            </a:pPr>
            <a:r>
              <a:rPr lang="en-US" sz="177" dirty="0">
                <a:solidFill>
                  <a:srgbClr val="015E54"/>
                </a:solidFill>
                <a:latin typeface="Josefin Sans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C0C5"/>
        </a:solidFill>
        <a:effectLst/>
      </p:bgPr>
    </p:bg>
    <p:spTree>
      <p:nvGrpSpPr>
        <p:cNvPr id="1" name=""/>
        <p:cNvGrpSpPr/>
        <p:nvPr/>
      </p:nvGrpSpPr>
      <p:grpSpPr>
        <a:xfrm>
          <a:off x="0" y="0"/>
          <a:ext cx="0" cy="0"/>
          <a:chOff x="0" y="0"/>
          <a:chExt cx="0" cy="0"/>
        </a:xfrm>
      </p:grpSpPr>
      <p:sp>
        <p:nvSpPr>
          <p:cNvPr id="2" name="Freeform 2"/>
          <p:cNvSpPr/>
          <p:nvPr/>
        </p:nvSpPr>
        <p:spPr>
          <a:xfrm rot="-401281">
            <a:off x="-43967" y="1121409"/>
            <a:ext cx="9896214" cy="8044182"/>
          </a:xfrm>
          <a:custGeom>
            <a:avLst/>
            <a:gdLst/>
            <a:ahLst/>
            <a:cxnLst/>
            <a:rect l="l" t="t" r="r" b="b"/>
            <a:pathLst>
              <a:path w="9896214" h="8044182">
                <a:moveTo>
                  <a:pt x="0" y="0"/>
                </a:moveTo>
                <a:lnTo>
                  <a:pt x="9896214" y="0"/>
                </a:lnTo>
                <a:lnTo>
                  <a:pt x="9896214" y="8044182"/>
                </a:lnTo>
                <a:lnTo>
                  <a:pt x="0" y="8044182"/>
                </a:lnTo>
                <a:lnTo>
                  <a:pt x="0" y="0"/>
                </a:lnTo>
                <a:close/>
              </a:path>
            </a:pathLst>
          </a:custGeom>
          <a:blipFill>
            <a:blip r:embed="rId2"/>
            <a:stretch>
              <a:fillRect l="-83" r="-83"/>
            </a:stretch>
          </a:blipFill>
        </p:spPr>
        <p:txBody>
          <a:bodyPr/>
          <a:lstStyle/>
          <a:p>
            <a:endParaRPr lang="da-DK"/>
          </a:p>
        </p:txBody>
      </p:sp>
      <p:sp>
        <p:nvSpPr>
          <p:cNvPr id="3" name="TextBox 3"/>
          <p:cNvSpPr txBox="1"/>
          <p:nvPr/>
        </p:nvSpPr>
        <p:spPr>
          <a:xfrm>
            <a:off x="1421081" y="2267867"/>
            <a:ext cx="8097460" cy="6471659"/>
          </a:xfrm>
          <a:prstGeom prst="rect">
            <a:avLst/>
          </a:prstGeom>
        </p:spPr>
        <p:txBody>
          <a:bodyPr lIns="0" tIns="0" rIns="0" bIns="0" rtlCol="0" anchor="t">
            <a:spAutoFit/>
          </a:bodyPr>
          <a:lstStyle/>
          <a:p>
            <a:pPr algn="ctr">
              <a:lnSpc>
                <a:spcPts val="7572"/>
              </a:lnSpc>
              <a:spcBef>
                <a:spcPct val="0"/>
              </a:spcBef>
            </a:pPr>
            <a:r>
              <a:rPr lang="en-US" sz="5408">
                <a:solidFill>
                  <a:srgbClr val="BF4C41"/>
                </a:solidFill>
                <a:latin typeface="Belleza"/>
              </a:rPr>
              <a:t>Seminar om rapporten: </a:t>
            </a:r>
          </a:p>
          <a:p>
            <a:pPr algn="ctr">
              <a:lnSpc>
                <a:spcPts val="4566"/>
              </a:lnSpc>
              <a:spcBef>
                <a:spcPct val="0"/>
              </a:spcBef>
            </a:pPr>
            <a:endParaRPr lang="en-US" sz="5408">
              <a:solidFill>
                <a:srgbClr val="BF4C41"/>
              </a:solidFill>
              <a:latin typeface="Belleza"/>
            </a:endParaRPr>
          </a:p>
          <a:p>
            <a:pPr algn="ctr">
              <a:lnSpc>
                <a:spcPts val="4566"/>
              </a:lnSpc>
              <a:spcBef>
                <a:spcPct val="0"/>
              </a:spcBef>
            </a:pPr>
            <a:r>
              <a:rPr lang="en-US" sz="3261">
                <a:solidFill>
                  <a:srgbClr val="BF4C41"/>
                </a:solidFill>
                <a:latin typeface="Belleza"/>
              </a:rPr>
              <a:t>2. maj kl. 10-16 på </a:t>
            </a:r>
          </a:p>
          <a:p>
            <a:pPr algn="ctr">
              <a:lnSpc>
                <a:spcPts val="4566"/>
              </a:lnSpc>
              <a:spcBef>
                <a:spcPct val="0"/>
              </a:spcBef>
            </a:pPr>
            <a:r>
              <a:rPr lang="en-US" sz="3261">
                <a:solidFill>
                  <a:srgbClr val="BF4C41"/>
                </a:solidFill>
                <a:latin typeface="Belleza"/>
              </a:rPr>
              <a:t>Den Frie Lærerskole, Ollerup, Svendborg. </a:t>
            </a:r>
          </a:p>
          <a:p>
            <a:pPr algn="ctr">
              <a:lnSpc>
                <a:spcPts val="4566"/>
              </a:lnSpc>
              <a:spcBef>
                <a:spcPct val="0"/>
              </a:spcBef>
            </a:pPr>
            <a:r>
              <a:rPr lang="en-US" sz="3261">
                <a:solidFill>
                  <a:srgbClr val="BF4C41"/>
                </a:solidFill>
                <a:latin typeface="Belleza"/>
              </a:rPr>
              <a:t>Tilmelding til</a:t>
            </a:r>
          </a:p>
          <a:p>
            <a:pPr algn="ctr">
              <a:lnSpc>
                <a:spcPts val="4566"/>
              </a:lnSpc>
              <a:spcBef>
                <a:spcPct val="0"/>
              </a:spcBef>
            </a:pPr>
            <a:r>
              <a:rPr lang="en-US" sz="3261">
                <a:solidFill>
                  <a:srgbClr val="BF4C41"/>
                </a:solidFill>
                <a:latin typeface="Belleza"/>
              </a:rPr>
              <a:t>fidaformand@gmail.com </a:t>
            </a:r>
          </a:p>
          <a:p>
            <a:pPr algn="ctr">
              <a:lnSpc>
                <a:spcPts val="3301"/>
              </a:lnSpc>
              <a:spcBef>
                <a:spcPct val="0"/>
              </a:spcBef>
            </a:pPr>
            <a:endParaRPr lang="en-US" sz="3261">
              <a:solidFill>
                <a:srgbClr val="BF4C41"/>
              </a:solidFill>
              <a:latin typeface="Belleza"/>
            </a:endParaRPr>
          </a:p>
          <a:p>
            <a:pPr algn="ctr">
              <a:lnSpc>
                <a:spcPts val="3301"/>
              </a:lnSpc>
              <a:spcBef>
                <a:spcPct val="0"/>
              </a:spcBef>
            </a:pPr>
            <a:r>
              <a:rPr lang="en-US" sz="2358">
                <a:solidFill>
                  <a:srgbClr val="BF4C41"/>
                </a:solidFill>
                <a:latin typeface="Belleza"/>
              </a:rPr>
              <a:t>Brug for information om rapporten? </a:t>
            </a:r>
          </a:p>
          <a:p>
            <a:pPr algn="ctr">
              <a:lnSpc>
                <a:spcPts val="3301"/>
              </a:lnSpc>
              <a:spcBef>
                <a:spcPct val="0"/>
              </a:spcBef>
            </a:pPr>
            <a:r>
              <a:rPr lang="en-US" sz="2358">
                <a:solidFill>
                  <a:srgbClr val="BF4C41"/>
                </a:solidFill>
                <a:latin typeface="Belleza"/>
              </a:rPr>
              <a:t>Kontakt Pia Sigmund pia@historiebazaren.dk</a:t>
            </a:r>
          </a:p>
          <a:p>
            <a:pPr algn="ctr">
              <a:lnSpc>
                <a:spcPts val="3301"/>
              </a:lnSpc>
              <a:spcBef>
                <a:spcPct val="0"/>
              </a:spcBef>
            </a:pPr>
            <a:r>
              <a:rPr lang="en-US" sz="2358">
                <a:solidFill>
                  <a:srgbClr val="BF4C41"/>
                </a:solidFill>
                <a:latin typeface="Belleza"/>
              </a:rPr>
              <a:t>Læs mere om FIDA, Fortællere i Danmark: www.fortaellereidanmark.dk </a:t>
            </a:r>
          </a:p>
          <a:p>
            <a:pPr algn="ctr">
              <a:lnSpc>
                <a:spcPts val="4566"/>
              </a:lnSpc>
              <a:spcBef>
                <a:spcPct val="0"/>
              </a:spcBef>
            </a:pPr>
            <a:endParaRPr lang="en-US" sz="2358">
              <a:solidFill>
                <a:srgbClr val="BF4C41"/>
              </a:solidFill>
              <a:latin typeface="Belleza"/>
            </a:endParaRPr>
          </a:p>
        </p:txBody>
      </p:sp>
      <p:sp>
        <p:nvSpPr>
          <p:cNvPr id="4" name="Freeform 4"/>
          <p:cNvSpPr/>
          <p:nvPr/>
        </p:nvSpPr>
        <p:spPr>
          <a:xfrm>
            <a:off x="384415" y="8027749"/>
            <a:ext cx="2330974" cy="2088164"/>
          </a:xfrm>
          <a:custGeom>
            <a:avLst/>
            <a:gdLst/>
            <a:ahLst/>
            <a:cxnLst/>
            <a:rect l="l" t="t" r="r" b="b"/>
            <a:pathLst>
              <a:path w="2330974" h="2088164">
                <a:moveTo>
                  <a:pt x="0" y="0"/>
                </a:moveTo>
                <a:lnTo>
                  <a:pt x="2330974" y="0"/>
                </a:lnTo>
                <a:lnTo>
                  <a:pt x="2330974" y="2088164"/>
                </a:lnTo>
                <a:lnTo>
                  <a:pt x="0" y="2088164"/>
                </a:lnTo>
                <a:lnTo>
                  <a:pt x="0" y="0"/>
                </a:lnTo>
                <a:close/>
              </a:path>
            </a:pathLst>
          </a:custGeom>
          <a:blipFill>
            <a:blip r:embed="rId3"/>
            <a:stretch>
              <a:fillRect/>
            </a:stretch>
          </a:blipFill>
        </p:spPr>
        <p:txBody>
          <a:bodyPr/>
          <a:lstStyle/>
          <a:p>
            <a:endParaRPr lang="da-DK"/>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769</Words>
  <Application>Microsoft Office PowerPoint</Application>
  <PresentationFormat>Custom</PresentationFormat>
  <Paragraphs>50</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Belgrano</vt:lpstr>
      <vt:lpstr>Six Caps</vt:lpstr>
      <vt:lpstr>Josefin Sans Bold</vt:lpstr>
      <vt:lpstr>Calibri</vt:lpstr>
      <vt:lpstr>Belleza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FORTÆLLINGER I GRUNDSKOLEN. Pilotprojekt April 2024</dc:title>
  <dc:creator>Pia</dc:creator>
  <cp:lastModifiedBy>Pia Sigmund</cp:lastModifiedBy>
  <cp:revision>4</cp:revision>
  <dcterms:created xsi:type="dcterms:W3CDTF">2006-08-16T00:00:00Z</dcterms:created>
  <dcterms:modified xsi:type="dcterms:W3CDTF">2024-04-29T06:08:11Z</dcterms:modified>
  <dc:identifier>DAGCRrZOoOY</dc:identifier>
</cp:coreProperties>
</file>